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notesMasterIdLst>
    <p:notesMasterId r:id="rId18"/>
  </p:notesMasterIdLst>
  <p:sldIdLst>
    <p:sldId id="256" r:id="rId2"/>
    <p:sldId id="286" r:id="rId3"/>
    <p:sldId id="287" r:id="rId4"/>
    <p:sldId id="288" r:id="rId5"/>
    <p:sldId id="289" r:id="rId6"/>
    <p:sldId id="290" r:id="rId7"/>
    <p:sldId id="291" r:id="rId8"/>
    <p:sldId id="292" r:id="rId9"/>
    <p:sldId id="294" r:id="rId10"/>
    <p:sldId id="297" r:id="rId11"/>
    <p:sldId id="298" r:id="rId12"/>
    <p:sldId id="295" r:id="rId13"/>
    <p:sldId id="296" r:id="rId14"/>
    <p:sldId id="301" r:id="rId15"/>
    <p:sldId id="282" r:id="rId16"/>
    <p:sldId id="259" r:id="rId17"/>
  </p:sldIdLst>
  <p:sldSz cx="12192000" cy="6858000"/>
  <p:notesSz cx="6858000" cy="9144000"/>
  <p:embeddedFontLst>
    <p:embeddedFont>
      <p:font typeface="맑은 고딕" panose="020B0503020000020004" pitchFamily="34" charset="-127"/>
      <p:regular r:id="rId19"/>
      <p:bold r:id="rId20"/>
    </p:embeddedFon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Webdings" pitchFamily="2" charset="2"/>
      <p:regular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191"/>
    <a:srgbClr val="F7F7F7"/>
    <a:srgbClr val="F8F8F8"/>
    <a:srgbClr val="1A8EFF"/>
    <a:srgbClr val="E6E6E6"/>
    <a:srgbClr val="5BD1F9"/>
    <a:srgbClr val="E1F7D0"/>
    <a:srgbClr val="FFFFFF"/>
    <a:srgbClr val="FDAA16"/>
    <a:srgbClr val="D9A4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99" autoAdjust="0"/>
    <p:restoredTop sz="77285" autoAdjust="0"/>
  </p:normalViewPr>
  <p:slideViewPr>
    <p:cSldViewPr snapToGrid="0">
      <p:cViewPr varScale="1">
        <p:scale>
          <a:sx n="147" d="100"/>
          <a:sy n="147" d="100"/>
        </p:scale>
        <p:origin x="1816" y="192"/>
      </p:cViewPr>
      <p:guideLst/>
    </p:cSldViewPr>
  </p:slideViewPr>
  <p:notesTextViewPr>
    <p:cViewPr>
      <p:scale>
        <a:sx n="100" d="100"/>
        <a:sy n="100" d="100"/>
      </p:scale>
      <p:origin x="0" y="0"/>
    </p:cViewPr>
  </p:notesTextViewPr>
  <p:notesViewPr>
    <p:cSldViewPr snapToGrid="0" showGuides="1">
      <p:cViewPr varScale="1">
        <p:scale>
          <a:sx n="87" d="100"/>
          <a:sy n="87" d="100"/>
        </p:scale>
        <p:origin x="384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F473B4-D9E1-4D3D-8B6D-5C52F46D18DE}" type="datetimeFigureOut">
              <a:rPr lang="ko-KR" altLang="en-US" smtClean="0"/>
              <a:t>2023. 5. 3.</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C3B4C3-CD6F-4070-8C85-2B1D577CB8DC}" type="slidenum">
              <a:rPr lang="ko-KR" altLang="en-US" smtClean="0"/>
              <a:t>‹#›</a:t>
            </a:fld>
            <a:endParaRPr lang="ko-KR" altLang="en-US"/>
          </a:p>
        </p:txBody>
      </p:sp>
    </p:spTree>
    <p:extLst>
      <p:ext uri="{BB962C8B-B14F-4D97-AF65-F5344CB8AC3E}">
        <p14:creationId xmlns:p14="http://schemas.microsoft.com/office/powerpoint/2010/main" val="414990603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sz="1200" baseline="0" dirty="0">
              <a:solidFill>
                <a:schemeClr val="tx1"/>
              </a:solidFill>
              <a:latin typeface="+mn-lt"/>
              <a:ea typeface="+mn-ea"/>
              <a:cs typeface="+mn-cs"/>
            </a:endParaRPr>
          </a:p>
        </p:txBody>
      </p:sp>
      <p:sp>
        <p:nvSpPr>
          <p:cNvPr id="4" name="슬라이드 번호 개체 틀 3"/>
          <p:cNvSpPr>
            <a:spLocks noGrp="1"/>
          </p:cNvSpPr>
          <p:nvPr>
            <p:ph type="sldNum" sz="quarter" idx="5"/>
          </p:nvPr>
        </p:nvSpPr>
        <p:spPr/>
        <p:txBody>
          <a:bodyPr/>
          <a:lstStyle/>
          <a:p>
            <a:fld id="{B7C3B4C3-CD6F-4070-8C85-2B1D577CB8DC}" type="slidenum">
              <a:rPr lang="ko-KR" altLang="en-US" smtClean="0"/>
              <a:t>1</a:t>
            </a:fld>
            <a:endParaRPr lang="ko-KR" altLang="en-US"/>
          </a:p>
        </p:txBody>
      </p:sp>
    </p:spTree>
    <p:extLst>
      <p:ext uri="{BB962C8B-B14F-4D97-AF65-F5344CB8AC3E}">
        <p14:creationId xmlns:p14="http://schemas.microsoft.com/office/powerpoint/2010/main" val="32144148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10</a:t>
            </a:fld>
            <a:endParaRPr lang="ko-KR" altLang="en-US"/>
          </a:p>
        </p:txBody>
      </p:sp>
    </p:spTree>
    <p:extLst>
      <p:ext uri="{BB962C8B-B14F-4D97-AF65-F5344CB8AC3E}">
        <p14:creationId xmlns:p14="http://schemas.microsoft.com/office/powerpoint/2010/main" val="753580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11</a:t>
            </a:fld>
            <a:endParaRPr lang="ko-KR" altLang="en-US"/>
          </a:p>
        </p:txBody>
      </p:sp>
    </p:spTree>
    <p:extLst>
      <p:ext uri="{BB962C8B-B14F-4D97-AF65-F5344CB8AC3E}">
        <p14:creationId xmlns:p14="http://schemas.microsoft.com/office/powerpoint/2010/main" val="11362933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12</a:t>
            </a:fld>
            <a:endParaRPr lang="ko-KR" altLang="en-US"/>
          </a:p>
        </p:txBody>
      </p:sp>
    </p:spTree>
    <p:extLst>
      <p:ext uri="{BB962C8B-B14F-4D97-AF65-F5344CB8AC3E}">
        <p14:creationId xmlns:p14="http://schemas.microsoft.com/office/powerpoint/2010/main" val="1774229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13</a:t>
            </a:fld>
            <a:endParaRPr lang="ko-KR" altLang="en-US"/>
          </a:p>
        </p:txBody>
      </p:sp>
    </p:spTree>
    <p:extLst>
      <p:ext uri="{BB962C8B-B14F-4D97-AF65-F5344CB8AC3E}">
        <p14:creationId xmlns:p14="http://schemas.microsoft.com/office/powerpoint/2010/main" val="7937264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14</a:t>
            </a:fld>
            <a:endParaRPr lang="ko-KR" altLang="en-US"/>
          </a:p>
        </p:txBody>
      </p:sp>
    </p:spTree>
    <p:extLst>
      <p:ext uri="{BB962C8B-B14F-4D97-AF65-F5344CB8AC3E}">
        <p14:creationId xmlns:p14="http://schemas.microsoft.com/office/powerpoint/2010/main" val="3553310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2</a:t>
            </a:fld>
            <a:endParaRPr lang="ko-KR" altLang="en-US"/>
          </a:p>
        </p:txBody>
      </p:sp>
    </p:spTree>
    <p:extLst>
      <p:ext uri="{BB962C8B-B14F-4D97-AF65-F5344CB8AC3E}">
        <p14:creationId xmlns:p14="http://schemas.microsoft.com/office/powerpoint/2010/main" val="3660838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3</a:t>
            </a:fld>
            <a:endParaRPr lang="ko-KR" altLang="en-US"/>
          </a:p>
        </p:txBody>
      </p:sp>
    </p:spTree>
    <p:extLst>
      <p:ext uri="{BB962C8B-B14F-4D97-AF65-F5344CB8AC3E}">
        <p14:creationId xmlns:p14="http://schemas.microsoft.com/office/powerpoint/2010/main" val="1478122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4</a:t>
            </a:fld>
            <a:endParaRPr lang="ko-KR" altLang="en-US"/>
          </a:p>
        </p:txBody>
      </p:sp>
    </p:spTree>
    <p:extLst>
      <p:ext uri="{BB962C8B-B14F-4D97-AF65-F5344CB8AC3E}">
        <p14:creationId xmlns:p14="http://schemas.microsoft.com/office/powerpoint/2010/main" val="1869106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5</a:t>
            </a:fld>
            <a:endParaRPr lang="ko-KR" altLang="en-US"/>
          </a:p>
        </p:txBody>
      </p:sp>
    </p:spTree>
    <p:extLst>
      <p:ext uri="{BB962C8B-B14F-4D97-AF65-F5344CB8AC3E}">
        <p14:creationId xmlns:p14="http://schemas.microsoft.com/office/powerpoint/2010/main" val="1163891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6</a:t>
            </a:fld>
            <a:endParaRPr lang="ko-KR" altLang="en-US"/>
          </a:p>
        </p:txBody>
      </p:sp>
    </p:spTree>
    <p:extLst>
      <p:ext uri="{BB962C8B-B14F-4D97-AF65-F5344CB8AC3E}">
        <p14:creationId xmlns:p14="http://schemas.microsoft.com/office/powerpoint/2010/main" val="759443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7</a:t>
            </a:fld>
            <a:endParaRPr lang="ko-KR" altLang="en-US"/>
          </a:p>
        </p:txBody>
      </p:sp>
    </p:spTree>
    <p:extLst>
      <p:ext uri="{BB962C8B-B14F-4D97-AF65-F5344CB8AC3E}">
        <p14:creationId xmlns:p14="http://schemas.microsoft.com/office/powerpoint/2010/main" val="37463818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8</a:t>
            </a:fld>
            <a:endParaRPr lang="ko-KR" altLang="en-US"/>
          </a:p>
        </p:txBody>
      </p:sp>
    </p:spTree>
    <p:extLst>
      <p:ext uri="{BB962C8B-B14F-4D97-AF65-F5344CB8AC3E}">
        <p14:creationId xmlns:p14="http://schemas.microsoft.com/office/powerpoint/2010/main" val="2853666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sz="900" dirty="0">
              <a:latin typeface="Times New Roman" panose="02020603050405020304" pitchFamily="18" charset="0"/>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B7C3B4C3-CD6F-4070-8C85-2B1D577CB8DC}" type="slidenum">
              <a:rPr lang="ko-KR" altLang="en-US" smtClean="0"/>
              <a:t>9</a:t>
            </a:fld>
            <a:endParaRPr lang="ko-KR" altLang="en-US"/>
          </a:p>
        </p:txBody>
      </p:sp>
    </p:spTree>
    <p:extLst>
      <p:ext uri="{BB962C8B-B14F-4D97-AF65-F5344CB8AC3E}">
        <p14:creationId xmlns:p14="http://schemas.microsoft.com/office/powerpoint/2010/main" val="579704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endParaRPr lang="en-US" dirty="0"/>
          </a:p>
        </p:txBody>
      </p:sp>
      <p:sp>
        <p:nvSpPr>
          <p:cNvPr id="4" name="Date Placeholder 3"/>
          <p:cNvSpPr>
            <a:spLocks noGrp="1"/>
          </p:cNvSpPr>
          <p:nvPr>
            <p:ph type="dt" sz="half" idx="10"/>
          </p:nvPr>
        </p:nvSpPr>
        <p:spPr/>
        <p:txBody>
          <a:bodyPr/>
          <a:lstStyle/>
          <a:p>
            <a:fld id="{0FCC17CD-D990-45A4-86D4-D409B96F472D}" type="datetime1">
              <a:rPr lang="ko-KR" altLang="en-US" smtClean="0"/>
              <a:t>2023. 5. 3.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30566205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10"/>
          </p:nvPr>
        </p:nvSpPr>
        <p:spPr/>
        <p:txBody>
          <a:bodyPr/>
          <a:lstStyle/>
          <a:p>
            <a:fld id="{EB9FE0B5-87DB-4998-839A-0106F264390E}" type="datetime1">
              <a:rPr lang="ko-KR" altLang="en-US" smtClean="0"/>
              <a:t>2023. 5. 3.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2985116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ko-KR" altLang="en-US"/>
              <a:t>마스터 제목 스타일 편집</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10"/>
          </p:nvPr>
        </p:nvSpPr>
        <p:spPr/>
        <p:txBody>
          <a:bodyPr/>
          <a:lstStyle/>
          <a:p>
            <a:fld id="{351C0E22-CAB5-4A78-AF5A-E6D3C471648F}" type="datetime1">
              <a:rPr lang="ko-KR" altLang="en-US" smtClean="0"/>
              <a:t>2023. 5. 3.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4102994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idx="1"/>
          </p:nvPr>
        </p:nvSpPr>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10"/>
          </p:nvPr>
        </p:nvSpPr>
        <p:spPr/>
        <p:txBody>
          <a:bodyPr/>
          <a:lstStyle/>
          <a:p>
            <a:fld id="{F2AC298E-8855-45A3-8B19-8DACE5AD21D7}" type="datetime1">
              <a:rPr lang="ko-KR" altLang="en-US" smtClean="0"/>
              <a:t>2023. 5. 3.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13492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 편집</a:t>
            </a:r>
          </a:p>
        </p:txBody>
      </p:sp>
      <p:sp>
        <p:nvSpPr>
          <p:cNvPr id="4" name="Date Placeholder 3"/>
          <p:cNvSpPr>
            <a:spLocks noGrp="1"/>
          </p:cNvSpPr>
          <p:nvPr>
            <p:ph type="dt" sz="half" idx="10"/>
          </p:nvPr>
        </p:nvSpPr>
        <p:spPr/>
        <p:txBody>
          <a:bodyPr/>
          <a:lstStyle/>
          <a:p>
            <a:fld id="{9239EC94-6198-44E3-9ABF-61BA90BA8630}" type="datetime1">
              <a:rPr lang="ko-KR" altLang="en-US" smtClean="0"/>
              <a:t>2023. 5. 3.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4227561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5" name="Date Placeholder 4"/>
          <p:cNvSpPr>
            <a:spLocks noGrp="1"/>
          </p:cNvSpPr>
          <p:nvPr>
            <p:ph type="dt" sz="half" idx="10"/>
          </p:nvPr>
        </p:nvSpPr>
        <p:spPr/>
        <p:txBody>
          <a:bodyPr/>
          <a:lstStyle/>
          <a:p>
            <a:fld id="{E4511D26-A282-4296-982E-4B70C5F28CA6}" type="datetime1">
              <a:rPr lang="ko-KR" altLang="en-US" smtClean="0"/>
              <a:t>2023. 5. 3.</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2821354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ko-KR" altLang="en-US"/>
              <a:t>마스터 제목 스타일 편집</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4" name="Content Placeholder 3"/>
          <p:cNvSpPr>
            <a:spLocks noGrp="1"/>
          </p:cNvSpPr>
          <p:nvPr>
            <p:ph sz="half" idx="2"/>
          </p:nvPr>
        </p:nvSpPr>
        <p:spPr>
          <a:xfrm>
            <a:off x="839788" y="2505075"/>
            <a:ext cx="5157787"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6" name="Content Placeholder 5"/>
          <p:cNvSpPr>
            <a:spLocks noGrp="1"/>
          </p:cNvSpPr>
          <p:nvPr>
            <p:ph sz="quarter" idx="4"/>
          </p:nvPr>
        </p:nvSpPr>
        <p:spPr>
          <a:xfrm>
            <a:off x="6172200" y="2505075"/>
            <a:ext cx="5183188"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7" name="Date Placeholder 6"/>
          <p:cNvSpPr>
            <a:spLocks noGrp="1"/>
          </p:cNvSpPr>
          <p:nvPr>
            <p:ph type="dt" sz="half" idx="10"/>
          </p:nvPr>
        </p:nvSpPr>
        <p:spPr/>
        <p:txBody>
          <a:bodyPr/>
          <a:lstStyle/>
          <a:p>
            <a:fld id="{8EA17BA9-0995-4ED3-A425-272BB36D228D}" type="datetime1">
              <a:rPr lang="ko-KR" altLang="en-US" smtClean="0"/>
              <a:t>2023. 5. 3.</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2153168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Date Placeholder 2"/>
          <p:cNvSpPr>
            <a:spLocks noGrp="1"/>
          </p:cNvSpPr>
          <p:nvPr>
            <p:ph type="dt" sz="half" idx="10"/>
          </p:nvPr>
        </p:nvSpPr>
        <p:spPr/>
        <p:txBody>
          <a:bodyPr/>
          <a:lstStyle/>
          <a:p>
            <a:fld id="{62A55CED-7759-4FDB-9E46-DFA7EB2F538F}" type="datetime1">
              <a:rPr lang="ko-KR" altLang="en-US" smtClean="0"/>
              <a:t>2023. 5. 3.</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392621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E8D6CC2-7BB1-4C86-8730-EB50F45BBA3E}" type="datetime1">
              <a:rPr lang="ko-KR" altLang="en-US" smtClean="0"/>
              <a:t>2023. 5. 3.</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3270459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Date Placeholder 4"/>
          <p:cNvSpPr>
            <a:spLocks noGrp="1"/>
          </p:cNvSpPr>
          <p:nvPr>
            <p:ph type="dt" sz="half" idx="10"/>
          </p:nvPr>
        </p:nvSpPr>
        <p:spPr/>
        <p:txBody>
          <a:bodyPr/>
          <a:lstStyle/>
          <a:p>
            <a:fld id="{D75DB9D7-2E39-4237-B1B2-E6B2770CB658}" type="datetime1">
              <a:rPr lang="ko-KR" altLang="en-US" smtClean="0"/>
              <a:t>2023. 5. 3.</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2812773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Date Placeholder 4"/>
          <p:cNvSpPr>
            <a:spLocks noGrp="1"/>
          </p:cNvSpPr>
          <p:nvPr>
            <p:ph type="dt" sz="half" idx="10"/>
          </p:nvPr>
        </p:nvSpPr>
        <p:spPr/>
        <p:txBody>
          <a:bodyPr/>
          <a:lstStyle/>
          <a:p>
            <a:fld id="{A89424A3-EB07-42B0-BC77-B22291D33F32}" type="datetime1">
              <a:rPr lang="ko-KR" altLang="en-US" smtClean="0"/>
              <a:t>2023. 5. 3.</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DDDBA984-CA68-47B1-A943-0379C5132657}" type="slidenum">
              <a:rPr lang="ko-KR" altLang="en-US" smtClean="0"/>
              <a:t>‹#›</a:t>
            </a:fld>
            <a:endParaRPr lang="ko-KR" altLang="en-US"/>
          </a:p>
        </p:txBody>
      </p:sp>
    </p:spTree>
    <p:extLst>
      <p:ext uri="{BB962C8B-B14F-4D97-AF65-F5344CB8AC3E}">
        <p14:creationId xmlns:p14="http://schemas.microsoft.com/office/powerpoint/2010/main" val="2979374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BFC362-FD38-4593-945B-FFA3DD992164}" type="datetime1">
              <a:rPr lang="ko-KR" altLang="en-US" smtClean="0"/>
              <a:t>2023. 5. 3.</a:t>
            </a:fld>
            <a:endParaRPr lang="ko-KR"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dirty="0"/>
          </a:p>
        </p:txBody>
      </p:sp>
      <p:sp>
        <p:nvSpPr>
          <p:cNvPr id="8" name="직각 삼각형 7">
            <a:extLst>
              <a:ext uri="{FF2B5EF4-FFF2-40B4-BE49-F238E27FC236}">
                <a16:creationId xmlns:a16="http://schemas.microsoft.com/office/drawing/2014/main" id="{1147AFAF-4350-46CA-B422-24C8DEE89F82}"/>
              </a:ext>
            </a:extLst>
          </p:cNvPr>
          <p:cNvSpPr/>
          <p:nvPr userDrawn="1"/>
        </p:nvSpPr>
        <p:spPr>
          <a:xfrm flipH="1">
            <a:off x="11633199" y="6391276"/>
            <a:ext cx="558799" cy="466725"/>
          </a:xfrm>
          <a:prstGeom prst="rtTriangle">
            <a:avLst/>
          </a:prstGeom>
          <a:solidFill>
            <a:srgbClr val="7C7C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chemeClr val="bg1"/>
              </a:solidFill>
            </a:endParaRPr>
          </a:p>
        </p:txBody>
      </p:sp>
      <p:sp>
        <p:nvSpPr>
          <p:cNvPr id="9" name="직사각형 8">
            <a:extLst>
              <a:ext uri="{FF2B5EF4-FFF2-40B4-BE49-F238E27FC236}">
                <a16:creationId xmlns:a16="http://schemas.microsoft.com/office/drawing/2014/main" id="{0F34E07D-C46C-4FDE-937A-EBB93FD16F5A}"/>
              </a:ext>
            </a:extLst>
          </p:cNvPr>
          <p:cNvSpPr/>
          <p:nvPr userDrawn="1"/>
        </p:nvSpPr>
        <p:spPr>
          <a:xfrm>
            <a:off x="0" y="-32227"/>
            <a:ext cx="12192000" cy="244954"/>
          </a:xfrm>
          <a:prstGeom prst="rect">
            <a:avLst/>
          </a:prstGeom>
          <a:solidFill>
            <a:schemeClr val="bg1"/>
          </a:solidFill>
          <a:ln w="6350">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Slide Number Placeholder 5"/>
          <p:cNvSpPr>
            <a:spLocks noGrp="1"/>
          </p:cNvSpPr>
          <p:nvPr>
            <p:ph type="sldNum" sz="quarter" idx="4"/>
          </p:nvPr>
        </p:nvSpPr>
        <p:spPr>
          <a:xfrm>
            <a:off x="9448800" y="6538912"/>
            <a:ext cx="2743200" cy="365125"/>
          </a:xfrm>
          <a:prstGeom prst="rect">
            <a:avLst/>
          </a:prstGeom>
        </p:spPr>
        <p:txBody>
          <a:bodyPr vert="horz" lIns="91440" tIns="45720" rIns="91440" bIns="45720" rtlCol="0" anchor="ctr"/>
          <a:lstStyle>
            <a:lvl1pPr algn="r">
              <a:defRPr sz="1200">
                <a:solidFill>
                  <a:schemeClr val="bg1"/>
                </a:solidFill>
                <a:latin typeface="Roboto Bk" pitchFamily="2" charset="0"/>
              </a:defRPr>
            </a:lvl1pPr>
          </a:lstStyle>
          <a:p>
            <a:fld id="{DDDBA984-CA68-47B1-A943-0379C5132657}" type="slidenum">
              <a:rPr lang="ko-KR" altLang="en-US" smtClean="0"/>
              <a:pPr/>
              <a:t>‹#›</a:t>
            </a:fld>
            <a:endParaRPr lang="ko-KR" altLang="en-US" dirty="0"/>
          </a:p>
        </p:txBody>
      </p:sp>
      <p:grpSp>
        <p:nvGrpSpPr>
          <p:cNvPr id="11" name="그룹 10">
            <a:extLst>
              <a:ext uri="{FF2B5EF4-FFF2-40B4-BE49-F238E27FC236}">
                <a16:creationId xmlns:a16="http://schemas.microsoft.com/office/drawing/2014/main" id="{AF67F635-40CE-439B-BE3A-2CA1F53F6342}"/>
              </a:ext>
            </a:extLst>
          </p:cNvPr>
          <p:cNvGrpSpPr/>
          <p:nvPr userDrawn="1"/>
        </p:nvGrpSpPr>
        <p:grpSpPr>
          <a:xfrm>
            <a:off x="5438399" y="24203"/>
            <a:ext cx="1315203" cy="169862"/>
            <a:chOff x="5312378" y="24203"/>
            <a:chExt cx="1315203" cy="169862"/>
          </a:xfrm>
        </p:grpSpPr>
        <p:pic>
          <p:nvPicPr>
            <p:cNvPr id="10" name="그림 9">
              <a:extLst>
                <a:ext uri="{FF2B5EF4-FFF2-40B4-BE49-F238E27FC236}">
                  <a16:creationId xmlns:a16="http://schemas.microsoft.com/office/drawing/2014/main" id="{A3DF6F10-D473-4AA4-8148-58FC7F98DD22}"/>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5312378" y="24203"/>
              <a:ext cx="611503" cy="169862"/>
            </a:xfrm>
            <a:prstGeom prst="rect">
              <a:avLst/>
            </a:prstGeom>
          </p:spPr>
        </p:pic>
        <p:pic>
          <p:nvPicPr>
            <p:cNvPr id="19" name="그림 18">
              <a:extLst>
                <a:ext uri="{FF2B5EF4-FFF2-40B4-BE49-F238E27FC236}">
                  <a16:creationId xmlns:a16="http://schemas.microsoft.com/office/drawing/2014/main" id="{0399EF31-C934-401A-86D3-1FB8ADCF634F}"/>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6003444" y="42865"/>
              <a:ext cx="624137" cy="114217"/>
            </a:xfrm>
            <a:prstGeom prst="rect">
              <a:avLst/>
            </a:prstGeom>
          </p:spPr>
        </p:pic>
      </p:grpSp>
    </p:spTree>
    <p:extLst>
      <p:ext uri="{BB962C8B-B14F-4D97-AF65-F5344CB8AC3E}">
        <p14:creationId xmlns:p14="http://schemas.microsoft.com/office/powerpoint/2010/main" val="80436919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mailto:yoontae@unist.ac.kr" TargetMode="Externa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dacon.io/hackatho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
        <p:cNvGrpSpPr/>
        <p:nvPr/>
      </p:nvGrpSpPr>
      <p:grpSpPr>
        <a:xfrm>
          <a:off x="0" y="0"/>
          <a:ext cx="0" cy="0"/>
          <a:chOff x="0" y="0"/>
          <a:chExt cx="0" cy="0"/>
        </a:xfrm>
      </p:grpSpPr>
      <p:pic>
        <p:nvPicPr>
          <p:cNvPr id="21" name="그림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6" name="직선 연결선 5"/>
          <p:cNvCxnSpPr/>
          <p:nvPr/>
        </p:nvCxnSpPr>
        <p:spPr>
          <a:xfrm>
            <a:off x="-2796" y="2171638"/>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7" name="직선 연결선 6"/>
          <p:cNvCxnSpPr/>
          <p:nvPr/>
        </p:nvCxnSpPr>
        <p:spPr>
          <a:xfrm>
            <a:off x="-2796" y="2193281"/>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sp>
        <p:nvSpPr>
          <p:cNvPr id="17" name="Title 7">
            <a:extLst>
              <a:ext uri="{FF2B5EF4-FFF2-40B4-BE49-F238E27FC236}">
                <a16:creationId xmlns:a16="http://schemas.microsoft.com/office/drawing/2014/main" id="{A353AAE7-C71D-4F0D-B379-1C9129B8DC82}"/>
              </a:ext>
            </a:extLst>
          </p:cNvPr>
          <p:cNvSpPr txBox="1">
            <a:spLocks/>
          </p:cNvSpPr>
          <p:nvPr/>
        </p:nvSpPr>
        <p:spPr>
          <a:xfrm>
            <a:off x="306266" y="361104"/>
            <a:ext cx="7858020" cy="553998"/>
          </a:xfrm>
          <a:prstGeom prst="rect">
            <a:avLst/>
          </a:prstGeom>
          <a:solidFill>
            <a:srgbClr val="004191"/>
          </a:solidFill>
        </p:spPr>
        <p:txBody>
          <a:bodyPr wrap="square">
            <a:spAutoFit/>
          </a:bodyPr>
          <a:lstStyle>
            <a:lvl1pPr algn="l" defTabSz="685434" rtl="0" eaLnBrk="1" latinLnBrk="0" hangingPunct="1">
              <a:lnSpc>
                <a:spcPct val="85000"/>
              </a:lnSpc>
              <a:spcBef>
                <a:spcPct val="0"/>
              </a:spcBef>
              <a:buNone/>
              <a:defRPr sz="3000" b="0" kern="1200" baseline="0">
                <a:solidFill>
                  <a:schemeClr val="bg1"/>
                </a:solidFill>
                <a:latin typeface="EYInterstate Light" panose="02000506000000020004" pitchFamily="2" charset="0"/>
                <a:ea typeface="맑은 고딕" panose="020B0503020000020004" pitchFamily="50" charset="-127"/>
                <a:cs typeface="Arial" pitchFamily="34" charset="0"/>
              </a:defRPr>
            </a:lvl1pPr>
          </a:lstStyle>
          <a:p>
            <a:pPr>
              <a:lnSpc>
                <a:spcPct val="100000"/>
              </a:lnSpc>
              <a:spcBef>
                <a:spcPts val="600"/>
              </a:spcBef>
            </a:pPr>
            <a:r>
              <a:rPr lang="en-US" altLang="ko-KR" dirty="0">
                <a:solidFill>
                  <a:srgbClr val="FFFFFF"/>
                </a:solidFill>
                <a:latin typeface="Times New Roman" panose="02020603050405020304" pitchFamily="18" charset="0"/>
                <a:ea typeface="Roboto Bk" pitchFamily="2" charset="0"/>
                <a:cs typeface="Times New Roman" panose="02020603050405020304" pitchFamily="18" charset="0"/>
              </a:rPr>
              <a:t>IE412 AI for Finance: Mini Project 2</a:t>
            </a:r>
            <a:endParaRPr lang="ko-KR" altLang="en-US" dirty="0">
              <a:solidFill>
                <a:srgbClr val="FFFFFF"/>
              </a:solidFill>
              <a:latin typeface="Times New Roman" panose="02020603050405020304" pitchFamily="18" charset="0"/>
              <a:ea typeface="Sandoll 고딕Neo1 07 Bold" pitchFamily="34" charset="-127"/>
              <a:cs typeface="Times New Roman" panose="02020603050405020304" pitchFamily="18" charset="0"/>
            </a:endParaRPr>
          </a:p>
        </p:txBody>
      </p:sp>
      <p:sp>
        <p:nvSpPr>
          <p:cNvPr id="18" name="Title 7">
            <a:extLst>
              <a:ext uri="{FF2B5EF4-FFF2-40B4-BE49-F238E27FC236}">
                <a16:creationId xmlns:a16="http://schemas.microsoft.com/office/drawing/2014/main" id="{762A6F74-9DA4-4F31-8164-18015ECDE6F3}"/>
              </a:ext>
            </a:extLst>
          </p:cNvPr>
          <p:cNvSpPr txBox="1">
            <a:spLocks/>
          </p:cNvSpPr>
          <p:nvPr/>
        </p:nvSpPr>
        <p:spPr>
          <a:xfrm>
            <a:off x="247545" y="752515"/>
            <a:ext cx="11606099" cy="1384995"/>
          </a:xfrm>
          <a:prstGeom prst="rect">
            <a:avLst/>
          </a:prstGeom>
        </p:spPr>
        <p:txBody>
          <a:bodyPr vert="horz" lIns="91440" tIns="45720" rIns="91440" bIns="45720" rtlCol="0" anchor="b">
            <a:noAutofit/>
          </a:bodyPr>
          <a:lstStyle>
            <a:lvl1pPr algn="ctr" defTabSz="914400" rtl="0" eaLnBrk="1" latinLnBrk="1" hangingPunct="1">
              <a:lnSpc>
                <a:spcPct val="90000"/>
              </a:lnSpc>
              <a:spcBef>
                <a:spcPct val="0"/>
              </a:spcBef>
              <a:buNone/>
              <a:defRPr sz="6000" kern="1200">
                <a:solidFill>
                  <a:schemeClr val="tx1"/>
                </a:solidFill>
                <a:latin typeface="+mj-lt"/>
                <a:ea typeface="+mj-ea"/>
                <a:cs typeface="+mj-cs"/>
              </a:defRPr>
            </a:lvl1pPr>
          </a:lstStyle>
          <a:p>
            <a:pPr algn="l" fontAlgn="base">
              <a:lnSpc>
                <a:spcPct val="100000"/>
              </a:lnSpc>
              <a:spcBef>
                <a:spcPts val="600"/>
              </a:spcBef>
            </a:pPr>
            <a:r>
              <a:rPr lang="en-US" altLang="ko-KR" sz="3200" dirty="0">
                <a:solidFill>
                  <a:srgbClr val="004191"/>
                </a:solidFill>
                <a:latin typeface="Times New Roman" panose="02020603050405020304" pitchFamily="18" charset="0"/>
                <a:ea typeface="Sandoll 고딕Neo1 07 Bold" pitchFamily="34" charset="-127"/>
                <a:cs typeface="Times New Roman" panose="02020603050405020304" pitchFamily="18" charset="0"/>
              </a:rPr>
              <a:t>Portfolio optimization with machine learning prediction model</a:t>
            </a:r>
          </a:p>
        </p:txBody>
      </p:sp>
      <p:sp>
        <p:nvSpPr>
          <p:cNvPr id="2" name="TextBox 1">
            <a:extLst>
              <a:ext uri="{FF2B5EF4-FFF2-40B4-BE49-F238E27FC236}">
                <a16:creationId xmlns:a16="http://schemas.microsoft.com/office/drawing/2014/main" id="{5286C145-13E4-47F6-83ED-CD673E18DDBF}"/>
              </a:ext>
            </a:extLst>
          </p:cNvPr>
          <p:cNvSpPr txBox="1"/>
          <p:nvPr/>
        </p:nvSpPr>
        <p:spPr>
          <a:xfrm>
            <a:off x="154948" y="2370298"/>
            <a:ext cx="3437801" cy="1200329"/>
          </a:xfrm>
          <a:prstGeom prst="rect">
            <a:avLst/>
          </a:prstGeom>
          <a:noFill/>
        </p:spPr>
        <p:txBody>
          <a:bodyPr wrap="none" rtlCol="0">
            <a:spAutoFit/>
          </a:bodyPr>
          <a:lstStyle/>
          <a:p>
            <a:r>
              <a:rPr lang="en-US" altLang="ko-KR">
                <a:latin typeface="Times New Roman" panose="02020603050405020304" pitchFamily="18" charset="0"/>
                <a:ea typeface="Roboto Bk" pitchFamily="2" charset="0"/>
                <a:cs typeface="Times New Roman" panose="02020603050405020304" pitchFamily="18" charset="0"/>
              </a:rPr>
              <a:t>TA: Yoontae</a:t>
            </a:r>
            <a:r>
              <a:rPr lang="en-US" altLang="ko-KR" dirty="0">
                <a:latin typeface="Times New Roman" panose="02020603050405020304" pitchFamily="18" charset="0"/>
                <a:ea typeface="Roboto Bk" pitchFamily="2" charset="0"/>
                <a:cs typeface="Times New Roman" panose="02020603050405020304" pitchFamily="18" charset="0"/>
              </a:rPr>
              <a:t> Hwang</a:t>
            </a:r>
          </a:p>
          <a:p>
            <a:r>
              <a:rPr lang="en-US" altLang="ko-KR" dirty="0">
                <a:latin typeface="Times New Roman" panose="02020603050405020304" pitchFamily="18" charset="0"/>
                <a:ea typeface="Roboto Bk" pitchFamily="2" charset="0"/>
                <a:cs typeface="Times New Roman" panose="02020603050405020304" pitchFamily="18" charset="0"/>
                <a:hlinkClick r:id="rId5"/>
              </a:rPr>
              <a:t>yoontae@unist.ac.kr</a:t>
            </a:r>
            <a:endParaRPr lang="en-US" altLang="ko-KR" dirty="0">
              <a:latin typeface="Times New Roman" panose="02020603050405020304" pitchFamily="18" charset="0"/>
              <a:ea typeface="Roboto Bk" pitchFamily="2" charset="0"/>
              <a:cs typeface="Times New Roman" panose="02020603050405020304" pitchFamily="18" charset="0"/>
            </a:endParaRPr>
          </a:p>
          <a:p>
            <a:endParaRPr lang="en-US" altLang="ko-KR" dirty="0">
              <a:latin typeface="Times New Roman" panose="02020603050405020304" pitchFamily="18" charset="0"/>
              <a:ea typeface="Roboto Bk" pitchFamily="2" charset="0"/>
              <a:cs typeface="Times New Roman" panose="02020603050405020304" pitchFamily="18" charset="0"/>
            </a:endParaRPr>
          </a:p>
          <a:p>
            <a:r>
              <a:rPr lang="en-US" altLang="ko-KR" dirty="0">
                <a:latin typeface="Times New Roman" panose="02020603050405020304" pitchFamily="18" charset="0"/>
                <a:cs typeface="Times New Roman" panose="02020603050405020304" pitchFamily="18" charset="0"/>
              </a:rPr>
              <a:t>UNIST Financial Engineering Lab.</a:t>
            </a:r>
            <a:endParaRPr lang="ko-KR" altLang="en-US" dirty="0">
              <a:latin typeface="Times New Roman" panose="02020603050405020304" pitchFamily="18" charset="0"/>
              <a:cs typeface="Times New Roman" panose="02020603050405020304" pitchFamily="18" charset="0"/>
            </a:endParaRPr>
          </a:p>
        </p:txBody>
      </p:sp>
      <p:pic>
        <p:nvPicPr>
          <p:cNvPr id="4" name="그림 3">
            <a:extLst>
              <a:ext uri="{FF2B5EF4-FFF2-40B4-BE49-F238E27FC236}">
                <a16:creationId xmlns:a16="http://schemas.microsoft.com/office/drawing/2014/main" id="{D6266179-461C-466A-9590-39CAF9BD914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987081" y="93346"/>
            <a:ext cx="866563" cy="158581"/>
          </a:xfrm>
          <a:prstGeom prst="rect">
            <a:avLst/>
          </a:prstGeom>
        </p:spPr>
      </p:pic>
    </p:spTree>
    <p:extLst>
      <p:ext uri="{BB962C8B-B14F-4D97-AF65-F5344CB8AC3E}">
        <p14:creationId xmlns:p14="http://schemas.microsoft.com/office/powerpoint/2010/main" val="4232852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10</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altLang="ko-Kore-KR" dirty="0"/>
              <a:t>ode</a:t>
            </a:r>
            <a:r>
              <a:rPr lang="en-US" dirty="0"/>
              <a:t>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Portfolio optimization : Historical data</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386800" y="1677785"/>
            <a:ext cx="11551200" cy="923330"/>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This is the result of</a:t>
            </a:r>
          </a:p>
          <a:p>
            <a:r>
              <a:rPr lang="en-US" altLang="ko-KR" dirty="0">
                <a:latin typeface="Times New Roman" panose="02020603050405020304" pitchFamily="18" charset="0"/>
                <a:cs typeface="Times New Roman" panose="02020603050405020304" pitchFamily="18" charset="0"/>
              </a:rPr>
              <a:t>Solving Markowitz model with historical mu and Sigma</a:t>
            </a:r>
          </a:p>
          <a:p>
            <a:r>
              <a:rPr lang="en-US" altLang="ko-KR" dirty="0">
                <a:latin typeface="Times New Roman" panose="02020603050405020304" pitchFamily="18" charset="0"/>
                <a:cs typeface="Times New Roman" panose="02020603050405020304" pitchFamily="18" charset="0"/>
              </a:rPr>
              <a:t>Evaluating them with historical mu and Sigma</a:t>
            </a:r>
            <a:endParaRPr lang="ko-KR" altLang="en-US" dirty="0">
              <a:latin typeface="Times New Roman" panose="02020603050405020304" pitchFamily="18" charset="0"/>
              <a:cs typeface="Times New Roman" panose="02020603050405020304" pitchFamily="18" charset="0"/>
            </a:endParaRPr>
          </a:p>
        </p:txBody>
      </p:sp>
      <p:pic>
        <p:nvPicPr>
          <p:cNvPr id="7" name="그림 6"/>
          <p:cNvPicPr>
            <a:picLocks noChangeAspect="1"/>
          </p:cNvPicPr>
          <p:nvPr/>
        </p:nvPicPr>
        <p:blipFill>
          <a:blip r:embed="rId3"/>
          <a:stretch>
            <a:fillRect/>
          </a:stretch>
        </p:blipFill>
        <p:spPr>
          <a:xfrm>
            <a:off x="1303597" y="2763587"/>
            <a:ext cx="9516803" cy="3591426"/>
          </a:xfrm>
          <a:prstGeom prst="rect">
            <a:avLst/>
          </a:prstGeom>
        </p:spPr>
      </p:pic>
    </p:spTree>
    <p:extLst>
      <p:ext uri="{BB962C8B-B14F-4D97-AF65-F5344CB8AC3E}">
        <p14:creationId xmlns:p14="http://schemas.microsoft.com/office/powerpoint/2010/main" val="758374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11</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altLang="ko-Kore-KR" dirty="0"/>
              <a:t>ode</a:t>
            </a:r>
            <a:r>
              <a:rPr lang="en-US" dirty="0"/>
              <a:t>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Portfolio optimization : Historical data</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386800" y="1677785"/>
            <a:ext cx="11551200" cy="923330"/>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This is the result of</a:t>
            </a:r>
          </a:p>
          <a:p>
            <a:r>
              <a:rPr lang="en-US" altLang="ko-KR" dirty="0">
                <a:latin typeface="Times New Roman" panose="02020603050405020304" pitchFamily="18" charset="0"/>
                <a:cs typeface="Times New Roman" panose="02020603050405020304" pitchFamily="18" charset="0"/>
              </a:rPr>
              <a:t>Solving Markowitz model with historical mu and Sigma</a:t>
            </a:r>
          </a:p>
          <a:p>
            <a:r>
              <a:rPr lang="en-US" altLang="ko-KR" dirty="0">
                <a:latin typeface="Times New Roman" panose="02020603050405020304" pitchFamily="18" charset="0"/>
                <a:cs typeface="Times New Roman" panose="02020603050405020304" pitchFamily="18" charset="0"/>
              </a:rPr>
              <a:t>Evaluating them with actual future mu and Sigma</a:t>
            </a:r>
            <a:endParaRPr lang="ko-KR" altLang="en-US" dirty="0">
              <a:latin typeface="Times New Roman" panose="02020603050405020304" pitchFamily="18" charset="0"/>
              <a:cs typeface="Times New Roman" panose="02020603050405020304" pitchFamily="18" charset="0"/>
            </a:endParaRPr>
          </a:p>
        </p:txBody>
      </p:sp>
      <p:pic>
        <p:nvPicPr>
          <p:cNvPr id="5" name="그림 4"/>
          <p:cNvPicPr>
            <a:picLocks noChangeAspect="1"/>
          </p:cNvPicPr>
          <p:nvPr/>
        </p:nvPicPr>
        <p:blipFill>
          <a:blip r:embed="rId3"/>
          <a:stretch>
            <a:fillRect/>
          </a:stretch>
        </p:blipFill>
        <p:spPr>
          <a:xfrm>
            <a:off x="1413525" y="2812448"/>
            <a:ext cx="9497750" cy="3667637"/>
          </a:xfrm>
          <a:prstGeom prst="rect">
            <a:avLst/>
          </a:prstGeom>
        </p:spPr>
      </p:pic>
    </p:spTree>
    <p:extLst>
      <p:ext uri="{BB962C8B-B14F-4D97-AF65-F5344CB8AC3E}">
        <p14:creationId xmlns:p14="http://schemas.microsoft.com/office/powerpoint/2010/main" val="32030628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12</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altLang="ko-Kore-KR" dirty="0"/>
              <a:t>ode</a:t>
            </a:r>
            <a:r>
              <a:rPr lang="en-US" dirty="0"/>
              <a:t>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Portfolio optimization : </a:t>
              </a:r>
              <a:r>
                <a:rPr lang="en-US" altLang="ko-KR" sz="1400" b="1" dirty="0" err="1">
                  <a:latin typeface="Times New Roman" panose="02020603050405020304" pitchFamily="18" charset="0"/>
                  <a:cs typeface="Times New Roman" panose="02020603050405020304" pitchFamily="18" charset="0"/>
                </a:rPr>
                <a:t>XGboost</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386800" y="1677785"/>
            <a:ext cx="11551200" cy="923330"/>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This is the result of</a:t>
            </a:r>
          </a:p>
          <a:p>
            <a:r>
              <a:rPr lang="en-US" altLang="ko-KR" dirty="0">
                <a:latin typeface="Times New Roman" panose="02020603050405020304" pitchFamily="18" charset="0"/>
                <a:cs typeface="Times New Roman" panose="02020603050405020304" pitchFamily="18" charset="0"/>
              </a:rPr>
              <a:t>Solving Markowitz model with </a:t>
            </a:r>
            <a:r>
              <a:rPr lang="en-US" altLang="ko-KR" dirty="0" err="1">
                <a:latin typeface="Times New Roman" panose="02020603050405020304" pitchFamily="18" charset="0"/>
                <a:cs typeface="Times New Roman" panose="02020603050405020304" pitchFamily="18" charset="0"/>
              </a:rPr>
              <a:t>XGBoost</a:t>
            </a:r>
            <a:r>
              <a:rPr lang="en-US" altLang="ko-KR" dirty="0">
                <a:latin typeface="Times New Roman" panose="02020603050405020304" pitchFamily="18" charset="0"/>
                <a:cs typeface="Times New Roman" panose="02020603050405020304" pitchFamily="18" charset="0"/>
              </a:rPr>
              <a:t> predicted mu and Sigma</a:t>
            </a:r>
          </a:p>
          <a:p>
            <a:r>
              <a:rPr lang="en-US" altLang="ko-KR" dirty="0">
                <a:latin typeface="Times New Roman" panose="02020603050405020304" pitchFamily="18" charset="0"/>
                <a:cs typeface="Times New Roman" panose="02020603050405020304" pitchFamily="18" charset="0"/>
              </a:rPr>
              <a:t>Evaluating them with </a:t>
            </a:r>
            <a:r>
              <a:rPr lang="en-US" altLang="ko-KR" dirty="0" err="1">
                <a:latin typeface="Times New Roman" panose="02020603050405020304" pitchFamily="18" charset="0"/>
                <a:cs typeface="Times New Roman" panose="02020603050405020304" pitchFamily="18" charset="0"/>
              </a:rPr>
              <a:t>XGBoost</a:t>
            </a:r>
            <a:r>
              <a:rPr lang="en-US" altLang="ko-KR" dirty="0">
                <a:latin typeface="Times New Roman" panose="02020603050405020304" pitchFamily="18" charset="0"/>
                <a:cs typeface="Times New Roman" panose="02020603050405020304" pitchFamily="18" charset="0"/>
              </a:rPr>
              <a:t> predicted mu and Sigma</a:t>
            </a:r>
            <a:endParaRPr lang="ko-KR" altLang="en-US" dirty="0">
              <a:latin typeface="Times New Roman" panose="02020603050405020304" pitchFamily="18" charset="0"/>
              <a:cs typeface="Times New Roman" panose="02020603050405020304" pitchFamily="18" charset="0"/>
            </a:endParaRPr>
          </a:p>
        </p:txBody>
      </p:sp>
      <p:pic>
        <p:nvPicPr>
          <p:cNvPr id="5" name="그림 4"/>
          <p:cNvPicPr>
            <a:picLocks noChangeAspect="1"/>
          </p:cNvPicPr>
          <p:nvPr/>
        </p:nvPicPr>
        <p:blipFill>
          <a:blip r:embed="rId3"/>
          <a:stretch>
            <a:fillRect/>
          </a:stretch>
        </p:blipFill>
        <p:spPr>
          <a:xfrm>
            <a:off x="1251664" y="2621492"/>
            <a:ext cx="9526329" cy="3667637"/>
          </a:xfrm>
          <a:prstGeom prst="rect">
            <a:avLst/>
          </a:prstGeom>
        </p:spPr>
      </p:pic>
    </p:spTree>
    <p:extLst>
      <p:ext uri="{BB962C8B-B14F-4D97-AF65-F5344CB8AC3E}">
        <p14:creationId xmlns:p14="http://schemas.microsoft.com/office/powerpoint/2010/main" val="410447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13</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altLang="ko-Kore-KR" dirty="0"/>
              <a:t>ode</a:t>
            </a:r>
            <a:r>
              <a:rPr lang="en-US" dirty="0"/>
              <a:t>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Portfolio optimization : </a:t>
              </a:r>
              <a:r>
                <a:rPr lang="en-US" altLang="ko-KR" sz="1400" b="1" dirty="0" err="1">
                  <a:latin typeface="Times New Roman" panose="02020603050405020304" pitchFamily="18" charset="0"/>
                  <a:cs typeface="Times New Roman" panose="02020603050405020304" pitchFamily="18" charset="0"/>
                </a:rPr>
                <a:t>XGboost</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386800" y="1677785"/>
            <a:ext cx="11551200" cy="923330"/>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This is the result of</a:t>
            </a:r>
          </a:p>
          <a:p>
            <a:r>
              <a:rPr lang="en-US" altLang="ko-KR" dirty="0">
                <a:latin typeface="Times New Roman" panose="02020603050405020304" pitchFamily="18" charset="0"/>
                <a:cs typeface="Times New Roman" panose="02020603050405020304" pitchFamily="18" charset="0"/>
              </a:rPr>
              <a:t>Solving Markowitz model with </a:t>
            </a:r>
            <a:r>
              <a:rPr lang="en-US" altLang="ko-KR" dirty="0" err="1">
                <a:latin typeface="Times New Roman" panose="02020603050405020304" pitchFamily="18" charset="0"/>
                <a:cs typeface="Times New Roman" panose="02020603050405020304" pitchFamily="18" charset="0"/>
              </a:rPr>
              <a:t>XGBoost</a:t>
            </a:r>
            <a:r>
              <a:rPr lang="en-US" altLang="ko-KR" dirty="0">
                <a:latin typeface="Times New Roman" panose="02020603050405020304" pitchFamily="18" charset="0"/>
                <a:cs typeface="Times New Roman" panose="02020603050405020304" pitchFamily="18" charset="0"/>
              </a:rPr>
              <a:t> predicted mu and Sigma</a:t>
            </a:r>
          </a:p>
          <a:p>
            <a:r>
              <a:rPr lang="en-US" altLang="ko-KR" dirty="0">
                <a:latin typeface="Times New Roman" panose="02020603050405020304" pitchFamily="18" charset="0"/>
                <a:cs typeface="Times New Roman" panose="02020603050405020304" pitchFamily="18" charset="0"/>
              </a:rPr>
              <a:t>Evaluating them with actual future mu and Sigma</a:t>
            </a:r>
            <a:endParaRPr lang="ko-KR" altLang="en-US" dirty="0">
              <a:latin typeface="Times New Roman" panose="02020603050405020304" pitchFamily="18" charset="0"/>
              <a:cs typeface="Times New Roman" panose="02020603050405020304" pitchFamily="18" charset="0"/>
            </a:endParaRPr>
          </a:p>
        </p:txBody>
      </p:sp>
      <p:pic>
        <p:nvPicPr>
          <p:cNvPr id="4" name="그림 3"/>
          <p:cNvPicPr>
            <a:picLocks noChangeAspect="1"/>
          </p:cNvPicPr>
          <p:nvPr/>
        </p:nvPicPr>
        <p:blipFill>
          <a:blip r:embed="rId3"/>
          <a:stretch>
            <a:fillRect/>
          </a:stretch>
        </p:blipFill>
        <p:spPr>
          <a:xfrm>
            <a:off x="1208796" y="2792160"/>
            <a:ext cx="9612066" cy="3610479"/>
          </a:xfrm>
          <a:prstGeom prst="rect">
            <a:avLst/>
          </a:prstGeom>
        </p:spPr>
      </p:pic>
    </p:spTree>
    <p:extLst>
      <p:ext uri="{BB962C8B-B14F-4D97-AF65-F5344CB8AC3E}">
        <p14:creationId xmlns:p14="http://schemas.microsoft.com/office/powerpoint/2010/main" val="65257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14</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altLang="ko-Kore-KR" dirty="0"/>
              <a:t>ode</a:t>
            </a:r>
            <a:r>
              <a:rPr lang="en-US" dirty="0"/>
              <a:t>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Portfolio optimization</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386800" y="1677785"/>
            <a:ext cx="11551200" cy="369332"/>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In short, your task is to </a:t>
            </a:r>
            <a:r>
              <a:rPr lang="en-US" altLang="ko-KR" dirty="0">
                <a:solidFill>
                  <a:srgbClr val="FF0000"/>
                </a:solidFill>
                <a:latin typeface="Times New Roman" panose="02020603050405020304" pitchFamily="18" charset="0"/>
                <a:cs typeface="Times New Roman" panose="02020603050405020304" pitchFamily="18" charset="0"/>
              </a:rPr>
              <a:t>draw five more stars in the following four figures </a:t>
            </a:r>
            <a:r>
              <a:rPr lang="en-US" altLang="ko-KR" dirty="0">
                <a:latin typeface="Times New Roman" panose="02020603050405020304" pitchFamily="18" charset="0"/>
                <a:cs typeface="Times New Roman" panose="02020603050405020304" pitchFamily="18" charset="0"/>
              </a:rPr>
              <a:t>in a correct way and discuss the results.</a:t>
            </a:r>
            <a:endParaRPr lang="ko-KR" altLang="en-US" dirty="0">
              <a:latin typeface="Times New Roman" panose="02020603050405020304" pitchFamily="18" charset="0"/>
              <a:cs typeface="Times New Roman" panose="02020603050405020304" pitchFamily="18" charset="0"/>
            </a:endParaRPr>
          </a:p>
        </p:txBody>
      </p:sp>
      <p:pic>
        <p:nvPicPr>
          <p:cNvPr id="7" name="그림 6"/>
          <p:cNvPicPr>
            <a:picLocks noChangeAspect="1"/>
          </p:cNvPicPr>
          <p:nvPr/>
        </p:nvPicPr>
        <p:blipFill>
          <a:blip r:embed="rId3"/>
          <a:stretch>
            <a:fillRect/>
          </a:stretch>
        </p:blipFill>
        <p:spPr>
          <a:xfrm>
            <a:off x="1139354" y="2553800"/>
            <a:ext cx="4538213" cy="1712619"/>
          </a:xfrm>
          <a:prstGeom prst="rect">
            <a:avLst/>
          </a:prstGeom>
        </p:spPr>
      </p:pic>
      <p:pic>
        <p:nvPicPr>
          <p:cNvPr id="4" name="그림 4">
            <a:extLst>
              <a:ext uri="{FF2B5EF4-FFF2-40B4-BE49-F238E27FC236}">
                <a16:creationId xmlns:a16="http://schemas.microsoft.com/office/drawing/2014/main" id="{D0236A67-12DB-A39E-29B7-AA53E42329EA}"/>
              </a:ext>
            </a:extLst>
          </p:cNvPr>
          <p:cNvPicPr>
            <a:picLocks noChangeAspect="1"/>
          </p:cNvPicPr>
          <p:nvPr/>
        </p:nvPicPr>
        <p:blipFill>
          <a:blip r:embed="rId4"/>
          <a:stretch>
            <a:fillRect/>
          </a:stretch>
        </p:blipFill>
        <p:spPr>
          <a:xfrm>
            <a:off x="6484620" y="2477435"/>
            <a:ext cx="4830521" cy="1865347"/>
          </a:xfrm>
          <a:prstGeom prst="rect">
            <a:avLst/>
          </a:prstGeom>
        </p:spPr>
      </p:pic>
      <p:pic>
        <p:nvPicPr>
          <p:cNvPr id="5" name="그림 4">
            <a:extLst>
              <a:ext uri="{FF2B5EF4-FFF2-40B4-BE49-F238E27FC236}">
                <a16:creationId xmlns:a16="http://schemas.microsoft.com/office/drawing/2014/main" id="{5225920C-F1A3-49E5-CAB8-C6289725B0A0}"/>
              </a:ext>
            </a:extLst>
          </p:cNvPr>
          <p:cNvPicPr>
            <a:picLocks noChangeAspect="1"/>
          </p:cNvPicPr>
          <p:nvPr/>
        </p:nvPicPr>
        <p:blipFill>
          <a:blip r:embed="rId5"/>
          <a:stretch>
            <a:fillRect/>
          </a:stretch>
        </p:blipFill>
        <p:spPr>
          <a:xfrm>
            <a:off x="921521" y="4342783"/>
            <a:ext cx="4793750" cy="1845594"/>
          </a:xfrm>
          <a:prstGeom prst="rect">
            <a:avLst/>
          </a:prstGeom>
        </p:spPr>
      </p:pic>
      <p:pic>
        <p:nvPicPr>
          <p:cNvPr id="8" name="그림 3">
            <a:extLst>
              <a:ext uri="{FF2B5EF4-FFF2-40B4-BE49-F238E27FC236}">
                <a16:creationId xmlns:a16="http://schemas.microsoft.com/office/drawing/2014/main" id="{69681C6A-92A2-96A4-F3C9-A46A025680D1}"/>
              </a:ext>
            </a:extLst>
          </p:cNvPr>
          <p:cNvPicPr>
            <a:picLocks noChangeAspect="1"/>
          </p:cNvPicPr>
          <p:nvPr/>
        </p:nvPicPr>
        <p:blipFill>
          <a:blip r:embed="rId6"/>
          <a:stretch>
            <a:fillRect/>
          </a:stretch>
        </p:blipFill>
        <p:spPr>
          <a:xfrm>
            <a:off x="6522720" y="4477750"/>
            <a:ext cx="4435982" cy="1666241"/>
          </a:xfrm>
          <a:prstGeom prst="rect">
            <a:avLst/>
          </a:prstGeom>
        </p:spPr>
      </p:pic>
    </p:spTree>
    <p:extLst>
      <p:ext uri="{BB962C8B-B14F-4D97-AF65-F5344CB8AC3E}">
        <p14:creationId xmlns:p14="http://schemas.microsoft.com/office/powerpoint/2010/main" val="2565025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a:extLst>
              <a:ext uri="{FF2B5EF4-FFF2-40B4-BE49-F238E27FC236}">
                <a16:creationId xmlns:a16="http://schemas.microsoft.com/office/drawing/2014/main" id="{BCC5299A-1CF0-4A68-82E9-F025D09DF173}"/>
              </a:ext>
            </a:extLst>
          </p:cNvPr>
          <p:cNvSpPr>
            <a:spLocks noGrp="1"/>
          </p:cNvSpPr>
          <p:nvPr>
            <p:ph type="sldNum" sz="quarter" idx="12"/>
          </p:nvPr>
        </p:nvSpPr>
        <p:spPr/>
        <p:txBody>
          <a:bodyPr/>
          <a:lstStyle/>
          <a:p>
            <a:fld id="{DDDBA984-CA68-47B1-A943-0379C5132657}" type="slidenum">
              <a:rPr lang="ko-KR" altLang="en-US" smtClean="0"/>
              <a:t>15</a:t>
            </a:fld>
            <a:endParaRPr lang="ko-KR" altLang="en-US"/>
          </a:p>
        </p:txBody>
      </p:sp>
      <p:sp>
        <p:nvSpPr>
          <p:cNvPr id="3" name="슬라이드 번호 개체 틀 1">
            <a:extLst>
              <a:ext uri="{FF2B5EF4-FFF2-40B4-BE49-F238E27FC236}">
                <a16:creationId xmlns:a16="http://schemas.microsoft.com/office/drawing/2014/main" id="{B8927E66-285B-450B-AA86-66E215FBF016}"/>
              </a:ext>
            </a:extLst>
          </p:cNvPr>
          <p:cNvSpPr txBox="1">
            <a:spLocks/>
          </p:cNvSpPr>
          <p:nvPr/>
        </p:nvSpPr>
        <p:spPr>
          <a:xfrm>
            <a:off x="9448800" y="6538912"/>
            <a:ext cx="27432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Roboto Bk" pitchFamily="2"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DDBA984-CA68-47B1-A943-0379C5132657}" type="slidenum">
              <a:rPr lang="ko-KR" altLang="en-US" smtClean="0"/>
              <a:pPr/>
              <a:t>15</a:t>
            </a:fld>
            <a:endParaRPr lang="ko-KR" altLang="en-US"/>
          </a:p>
        </p:txBody>
      </p:sp>
      <p:pic>
        <p:nvPicPr>
          <p:cNvPr id="4" name="그림 3">
            <a:extLst>
              <a:ext uri="{FF2B5EF4-FFF2-40B4-BE49-F238E27FC236}">
                <a16:creationId xmlns:a16="http://schemas.microsoft.com/office/drawing/2014/main" id="{29F7AE51-5C42-48DA-B1F9-9C09DAAE82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O">
            <a:extLst>
              <a:ext uri="{FF2B5EF4-FFF2-40B4-BE49-F238E27FC236}">
                <a16:creationId xmlns:a16="http://schemas.microsoft.com/office/drawing/2014/main" id="{59AD3C84-8641-453D-AEF0-228B90C5CECC}"/>
              </a:ext>
            </a:extLst>
          </p:cNvPr>
          <p:cNvSpPr txBox="1">
            <a:spLocks noChangeAspect="1"/>
          </p:cNvSpPr>
          <p:nvPr/>
        </p:nvSpPr>
        <p:spPr>
          <a:xfrm>
            <a:off x="6945849" y="2506609"/>
            <a:ext cx="1228332" cy="1228492"/>
          </a:xfrm>
          <a:prstGeom prst="rect">
            <a:avLst/>
          </a:prstGeom>
          <a:noFill/>
        </p:spPr>
        <p:txBody>
          <a:bodyPr wrap="non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5000" dirty="0">
                <a:solidFill>
                  <a:schemeClr val="bg1"/>
                </a:solidFill>
                <a:latin typeface="Webdings" panose="05030102010509060703" pitchFamily="18" charset="2"/>
                <a:ea typeface="Entypo" pitchFamily="2" charset="0"/>
              </a:rPr>
              <a:t>_</a:t>
            </a:r>
            <a:endParaRPr lang="ru-RU" sz="15000" dirty="0">
              <a:solidFill>
                <a:schemeClr val="bg1"/>
              </a:solidFill>
              <a:ea typeface="Entypo" pitchFamily="2" charset="0"/>
            </a:endParaRPr>
          </a:p>
        </p:txBody>
      </p:sp>
      <p:sp>
        <p:nvSpPr>
          <p:cNvPr id="6" name="TextBox 5">
            <a:extLst>
              <a:ext uri="{FF2B5EF4-FFF2-40B4-BE49-F238E27FC236}">
                <a16:creationId xmlns:a16="http://schemas.microsoft.com/office/drawing/2014/main" id="{47A7B33D-2C29-4E76-9397-67856974F6C8}"/>
              </a:ext>
            </a:extLst>
          </p:cNvPr>
          <p:cNvSpPr txBox="1"/>
          <p:nvPr/>
        </p:nvSpPr>
        <p:spPr>
          <a:xfrm>
            <a:off x="4887090" y="2340660"/>
            <a:ext cx="1701107" cy="1384995"/>
          </a:xfrm>
          <a:prstGeom prst="rect">
            <a:avLst/>
          </a:prstGeom>
          <a:noFill/>
        </p:spPr>
        <p:txBody>
          <a:bodyPr wrap="none" rtlCol="0">
            <a:spAutoFit/>
          </a:bodyPr>
          <a:lstStyle/>
          <a:p>
            <a:pPr algn="ctr"/>
            <a:r>
              <a:rPr lang="en-US" altLang="ko-KR" sz="2800" b="1" dirty="0">
                <a:solidFill>
                  <a:schemeClr val="bg1"/>
                </a:solidFill>
                <a:latin typeface="Times New Roman" panose="02020603050405020304" pitchFamily="18" charset="0"/>
                <a:ea typeface="Roboto Cn" pitchFamily="2" charset="0"/>
                <a:cs typeface="Times New Roman" panose="02020603050405020304" pitchFamily="18" charset="0"/>
              </a:rPr>
              <a:t>Questions</a:t>
            </a:r>
          </a:p>
          <a:p>
            <a:pPr algn="ctr"/>
            <a:r>
              <a:rPr lang="en-US" altLang="ko-KR" sz="2800" b="1" dirty="0">
                <a:solidFill>
                  <a:schemeClr val="bg1"/>
                </a:solidFill>
                <a:latin typeface="Times New Roman" panose="02020603050405020304" pitchFamily="18" charset="0"/>
                <a:ea typeface="Roboto Cn" pitchFamily="2" charset="0"/>
                <a:cs typeface="Times New Roman" panose="02020603050405020304" pitchFamily="18" charset="0"/>
              </a:rPr>
              <a:t>&amp;</a:t>
            </a:r>
          </a:p>
          <a:p>
            <a:pPr algn="ctr"/>
            <a:r>
              <a:rPr lang="en-US" altLang="ko-KR" sz="2800" b="1" dirty="0">
                <a:solidFill>
                  <a:schemeClr val="bg1"/>
                </a:solidFill>
                <a:latin typeface="Times New Roman" panose="02020603050405020304" pitchFamily="18" charset="0"/>
                <a:ea typeface="Roboto Cn" pitchFamily="2" charset="0"/>
                <a:cs typeface="Times New Roman" panose="02020603050405020304" pitchFamily="18" charset="0"/>
              </a:rPr>
              <a:t>Answers</a:t>
            </a:r>
            <a:endParaRPr lang="ko-KR" altLang="en-US" sz="2800" b="1" dirty="0">
              <a:solidFill>
                <a:schemeClr val="bg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A399343E-C961-4F2E-A414-E3590347C0A0}"/>
              </a:ext>
            </a:extLst>
          </p:cNvPr>
          <p:cNvSpPr txBox="1"/>
          <p:nvPr/>
        </p:nvSpPr>
        <p:spPr>
          <a:xfrm>
            <a:off x="4440746" y="4203700"/>
            <a:ext cx="3310522" cy="369332"/>
          </a:xfrm>
          <a:prstGeom prst="rect">
            <a:avLst/>
          </a:prstGeom>
          <a:noFill/>
        </p:spPr>
        <p:txBody>
          <a:bodyPr wrap="none" rtlCol="0">
            <a:spAutoFit/>
          </a:bodyPr>
          <a:lstStyle/>
          <a:p>
            <a:pPr marL="285750" indent="-285750" algn="ctr">
              <a:buFont typeface="Wingdings" panose="05000000000000000000" pitchFamily="2" charset="2"/>
              <a:buChar char="§"/>
            </a:pPr>
            <a:r>
              <a:rPr lang="en-US" altLang="ko-KR" b="1" dirty="0">
                <a:solidFill>
                  <a:srgbClr val="004191"/>
                </a:solidFill>
                <a:latin typeface="Times New Roman" panose="02020603050405020304" pitchFamily="18" charset="0"/>
                <a:ea typeface="Roboto" pitchFamily="2" charset="0"/>
                <a:cs typeface="Times New Roman" panose="02020603050405020304" pitchFamily="18" charset="0"/>
              </a:rPr>
              <a:t>E-mail: yoontae@unist.ac.kr</a:t>
            </a:r>
            <a:endParaRPr lang="ko-KR" altLang="en-US" b="1" dirty="0">
              <a:solidFill>
                <a:srgbClr val="00419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3365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직사각형 41"/>
          <p:cNvSpPr/>
          <p:nvPr/>
        </p:nvSpPr>
        <p:spPr>
          <a:xfrm>
            <a:off x="0" y="-24200"/>
            <a:ext cx="12192000" cy="6882199"/>
          </a:xfrm>
          <a:prstGeom prst="rect">
            <a:avLst/>
          </a:prstGeom>
          <a:gradFill flip="none" rotWithShape="1">
            <a:gsLst>
              <a:gs pos="0">
                <a:srgbClr val="02B5CC"/>
              </a:gs>
              <a:gs pos="100000">
                <a:schemeClr val="bg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직사각형 84">
            <a:extLst>
              <a:ext uri="{FF2B5EF4-FFF2-40B4-BE49-F238E27FC236}">
                <a16:creationId xmlns:a16="http://schemas.microsoft.com/office/drawing/2014/main" id="{B5B0A91E-7D72-4109-B861-954DF01C82C8}"/>
              </a:ext>
            </a:extLst>
          </p:cNvPr>
          <p:cNvSpPr/>
          <p:nvPr/>
        </p:nvSpPr>
        <p:spPr>
          <a:xfrm>
            <a:off x="4932477" y="2302267"/>
            <a:ext cx="2327047" cy="646331"/>
          </a:xfrm>
          <a:prstGeom prst="rect">
            <a:avLst/>
          </a:prstGeom>
        </p:spPr>
        <p:txBody>
          <a:bodyPr wrap="none">
            <a:spAutoFit/>
          </a:bodyPr>
          <a:lstStyle/>
          <a:p>
            <a:pPr algn="ctr"/>
            <a:r>
              <a:rPr lang="en-US" altLang="ko-KR" sz="3600" dirty="0">
                <a:ln>
                  <a:solidFill>
                    <a:schemeClr val="accent1">
                      <a:shade val="50000"/>
                      <a:alpha val="0"/>
                    </a:schemeClr>
                  </a:solidFill>
                </a:ln>
                <a:solidFill>
                  <a:schemeClr val="bg1"/>
                </a:solidFill>
                <a:effectLst>
                  <a:outerShdw blurRad="38100" dist="38100" dir="2700000" algn="tl">
                    <a:srgbClr val="000000">
                      <a:alpha val="43137"/>
                    </a:srgbClr>
                  </a:outerShdw>
                </a:effectLst>
                <a:latin typeface="Times New Roman" panose="02020603050405020304" pitchFamily="18" charset="0"/>
                <a:ea typeface="Roboto Bk" pitchFamily="2" charset="0"/>
                <a:cs typeface="Times New Roman" panose="02020603050405020304" pitchFamily="18" charset="0"/>
              </a:rPr>
              <a:t>Thank You.</a:t>
            </a:r>
          </a:p>
        </p:txBody>
      </p:sp>
      <p:cxnSp>
        <p:nvCxnSpPr>
          <p:cNvPr id="98" name="직선 연결선 97">
            <a:extLst>
              <a:ext uri="{FF2B5EF4-FFF2-40B4-BE49-F238E27FC236}">
                <a16:creationId xmlns:a16="http://schemas.microsoft.com/office/drawing/2014/main" id="{1E983EE3-4D6B-44D7-BE1A-4F11AC808DA2}"/>
              </a:ext>
            </a:extLst>
          </p:cNvPr>
          <p:cNvCxnSpPr>
            <a:cxnSpLocks/>
          </p:cNvCxnSpPr>
          <p:nvPr/>
        </p:nvCxnSpPr>
        <p:spPr>
          <a:xfrm>
            <a:off x="3583619" y="2986006"/>
            <a:ext cx="4828226" cy="0"/>
          </a:xfrm>
          <a:prstGeom prst="line">
            <a:avLst/>
          </a:prstGeom>
          <a:noFill/>
          <a:ln w="31750">
            <a:gradFill flip="none" rotWithShape="1">
              <a:gsLst>
                <a:gs pos="0">
                  <a:schemeClr val="bg1"/>
                </a:gs>
                <a:gs pos="100000">
                  <a:schemeClr val="bg1">
                    <a:lumMod val="9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cxnSp>
      <p:sp>
        <p:nvSpPr>
          <p:cNvPr id="99" name="타원 98">
            <a:extLst>
              <a:ext uri="{FF2B5EF4-FFF2-40B4-BE49-F238E27FC236}">
                <a16:creationId xmlns:a16="http://schemas.microsoft.com/office/drawing/2014/main" id="{28AF08F3-E7A9-4994-8BF0-6CDE16F17A7E}"/>
              </a:ext>
            </a:extLst>
          </p:cNvPr>
          <p:cNvSpPr/>
          <p:nvPr/>
        </p:nvSpPr>
        <p:spPr>
          <a:xfrm>
            <a:off x="3581554" y="2948598"/>
            <a:ext cx="69850" cy="69850"/>
          </a:xfrm>
          <a:prstGeom prst="ellipse">
            <a:avLst/>
          </a:prstGeom>
          <a:solidFill>
            <a:schemeClr val="bg1">
              <a:lumMod val="95000"/>
            </a:schemeClr>
          </a:solidFill>
          <a:ln>
            <a:noFill/>
          </a:ln>
          <a:effectLst>
            <a:outerShdw blurRad="88900" sx="102000" sy="102000" algn="ctr" rotWithShape="0">
              <a:schemeClr val="bg1">
                <a:lumMod val="65000"/>
                <a:alpha val="8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0" name="타원 99">
            <a:extLst>
              <a:ext uri="{FF2B5EF4-FFF2-40B4-BE49-F238E27FC236}">
                <a16:creationId xmlns:a16="http://schemas.microsoft.com/office/drawing/2014/main" id="{F05102EA-F7A3-4C9F-BD91-ABCDF7373029}"/>
              </a:ext>
            </a:extLst>
          </p:cNvPr>
          <p:cNvSpPr/>
          <p:nvPr/>
        </p:nvSpPr>
        <p:spPr>
          <a:xfrm>
            <a:off x="8341995" y="2948598"/>
            <a:ext cx="69850" cy="69850"/>
          </a:xfrm>
          <a:prstGeom prst="ellipse">
            <a:avLst/>
          </a:prstGeom>
          <a:solidFill>
            <a:schemeClr val="bg1">
              <a:lumMod val="95000"/>
            </a:schemeClr>
          </a:solidFill>
          <a:ln>
            <a:noFill/>
          </a:ln>
          <a:effectLst>
            <a:outerShdw blurRad="88900" sx="102000" sy="102000" algn="ctr" rotWithShape="0">
              <a:schemeClr val="bg1">
                <a:lumMod val="65000"/>
                <a:alpha val="8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1" name="사다리꼴 100">
            <a:extLst>
              <a:ext uri="{FF2B5EF4-FFF2-40B4-BE49-F238E27FC236}">
                <a16:creationId xmlns:a16="http://schemas.microsoft.com/office/drawing/2014/main" id="{164170F9-B502-4178-A5D5-4E7EF426CE12}"/>
              </a:ext>
            </a:extLst>
          </p:cNvPr>
          <p:cNvSpPr/>
          <p:nvPr/>
        </p:nvSpPr>
        <p:spPr>
          <a:xfrm rot="10800000">
            <a:off x="3651405" y="3002512"/>
            <a:ext cx="4690591" cy="685575"/>
          </a:xfrm>
          <a:prstGeom prst="trapezoid">
            <a:avLst>
              <a:gd name="adj" fmla="val 60720"/>
            </a:avLst>
          </a:prstGeom>
          <a:gradFill flip="none" rotWithShape="1">
            <a:gsLst>
              <a:gs pos="1000">
                <a:schemeClr val="bg1"/>
              </a:gs>
              <a:gs pos="61000">
                <a:schemeClr val="bg1">
                  <a:alpha val="0"/>
                </a:schemeClr>
              </a:gs>
            </a:gsLst>
            <a:lin ang="16200000" scaled="1"/>
            <a:tileRect/>
          </a:gra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292985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2</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code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a:t>
              </a:r>
              <a:r>
                <a:rPr lang="en-US" altLang="ko-KR" sz="1400" b="1" dirty="0">
                  <a:solidFill>
                    <a:srgbClr val="FF0000"/>
                  </a:solidFill>
                  <a:latin typeface="Times New Roman" panose="02020603050405020304" pitchFamily="18" charset="0"/>
                  <a:cs typeface="Times New Roman" panose="02020603050405020304" pitchFamily="18" charset="0"/>
                </a:rPr>
                <a:t>Collecting data: Quiz 1</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216830" y="1811252"/>
            <a:ext cx="8010144" cy="369332"/>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 Fetch the stock data for a given symbol using Yahoo Finance API.</a:t>
            </a:r>
            <a:endParaRPr lang="ko-KR" altLang="en-US" dirty="0">
              <a:latin typeface="Times New Roman" panose="02020603050405020304" pitchFamily="18" charset="0"/>
              <a:cs typeface="Times New Roman" panose="02020603050405020304" pitchFamily="18" charset="0"/>
            </a:endParaRPr>
          </a:p>
        </p:txBody>
      </p: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8129" y="3535679"/>
            <a:ext cx="1953463" cy="1953463"/>
          </a:xfrm>
          <a:prstGeom prst="rect">
            <a:avLst/>
          </a:prstGeom>
        </p:spPr>
      </p:pic>
      <p:sp>
        <p:nvSpPr>
          <p:cNvPr id="12" name="직사각형 11"/>
          <p:cNvSpPr/>
          <p:nvPr/>
        </p:nvSpPr>
        <p:spPr>
          <a:xfrm>
            <a:off x="386800" y="2382634"/>
            <a:ext cx="8375904" cy="369332"/>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 - We choose 5 stocks for this tutorial: (Starbucks, Apple, Walmart, JP Morgan, Pfizer)</a:t>
            </a:r>
            <a:endParaRPr lang="ko-KR" altLang="en-US" dirty="0">
              <a:latin typeface="Times New Roman" panose="02020603050405020304" pitchFamily="18" charset="0"/>
              <a:cs typeface="Times New Roman" panose="02020603050405020304" pitchFamily="18" charset="0"/>
            </a:endParaRPr>
          </a:p>
        </p:txBody>
      </p:sp>
      <p:sp>
        <p:nvSpPr>
          <p:cNvPr id="24" name="TextBox 23"/>
          <p:cNvSpPr txBox="1"/>
          <p:nvPr/>
        </p:nvSpPr>
        <p:spPr>
          <a:xfrm>
            <a:off x="441299" y="5669280"/>
            <a:ext cx="3215560" cy="369332"/>
          </a:xfrm>
          <a:prstGeom prst="rect">
            <a:avLst/>
          </a:prstGeom>
          <a:noFill/>
        </p:spPr>
        <p:txBody>
          <a:bodyPr wrap="none" rtlCol="0">
            <a:spAutoFit/>
          </a:bodyPr>
          <a:lstStyle/>
          <a:p>
            <a:r>
              <a:rPr lang="en-US" altLang="ko-KR" dirty="0">
                <a:latin typeface="Times New Roman" panose="02020603050405020304" pitchFamily="18" charset="0"/>
                <a:cs typeface="Times New Roman" panose="02020603050405020304" pitchFamily="18" charset="0"/>
              </a:rPr>
              <a:t>SBUX, AAPL, WMT, JPM, PFE</a:t>
            </a:r>
          </a:p>
        </p:txBody>
      </p:sp>
      <p:sp>
        <p:nvSpPr>
          <p:cNvPr id="25" name="오른쪽 화살표 24"/>
          <p:cNvSpPr/>
          <p:nvPr/>
        </p:nvSpPr>
        <p:spPr>
          <a:xfrm>
            <a:off x="3856142" y="3969866"/>
            <a:ext cx="1036320" cy="1085088"/>
          </a:xfrm>
          <a:prstGeom prst="rightArrow">
            <a:avLst>
              <a:gd name="adj1" fmla="val 41011"/>
              <a:gd name="adj2" fmla="val 500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직사각형 28"/>
          <p:cNvSpPr/>
          <p:nvPr/>
        </p:nvSpPr>
        <p:spPr>
          <a:xfrm>
            <a:off x="5425441" y="5853946"/>
            <a:ext cx="6115144" cy="923330"/>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Notice that each </a:t>
            </a:r>
            <a:r>
              <a:rPr lang="en-US" altLang="ko-KR" dirty="0">
                <a:solidFill>
                  <a:srgbClr val="FF0000"/>
                </a:solidFill>
                <a:latin typeface="Times New Roman" panose="02020603050405020304" pitchFamily="18" charset="0"/>
                <a:cs typeface="Times New Roman" panose="02020603050405020304" pitchFamily="18" charset="0"/>
              </a:rPr>
              <a:t>quiz</a:t>
            </a:r>
            <a:r>
              <a:rPr lang="en-US" altLang="ko-KR" dirty="0">
                <a:latin typeface="Times New Roman" panose="02020603050405020304" pitchFamily="18" charset="0"/>
                <a:cs typeface="Times New Roman" panose="02020603050405020304" pitchFamily="18" charset="0"/>
              </a:rPr>
              <a:t> is not the main problem.</a:t>
            </a:r>
          </a:p>
          <a:p>
            <a:r>
              <a:rPr lang="en-US" altLang="ko-KR" dirty="0">
                <a:latin typeface="Times New Roman" panose="02020603050405020304" pitchFamily="18" charset="0"/>
                <a:cs typeface="Times New Roman" panose="02020603050405020304" pitchFamily="18" charset="0"/>
              </a:rPr>
              <a:t>However, the quizzes are sub-problems that you might want to think about.</a:t>
            </a:r>
            <a:endParaRPr lang="ko-KR" altLang="en-US" dirty="0">
              <a:latin typeface="Times New Roman" panose="02020603050405020304" pitchFamily="18" charset="0"/>
              <a:cs typeface="Times New Roman" panose="02020603050405020304" pitchFamily="18" charset="0"/>
            </a:endParaRPr>
          </a:p>
        </p:txBody>
      </p:sp>
      <p:pic>
        <p:nvPicPr>
          <p:cNvPr id="4" name="그림 3"/>
          <p:cNvPicPr>
            <a:picLocks noChangeAspect="1"/>
          </p:cNvPicPr>
          <p:nvPr/>
        </p:nvPicPr>
        <p:blipFill>
          <a:blip r:embed="rId4"/>
          <a:stretch>
            <a:fillRect/>
          </a:stretch>
        </p:blipFill>
        <p:spPr>
          <a:xfrm>
            <a:off x="5357345" y="2954016"/>
            <a:ext cx="5488758" cy="2875421"/>
          </a:xfrm>
          <a:prstGeom prst="rect">
            <a:avLst/>
          </a:prstGeom>
        </p:spPr>
      </p:pic>
    </p:spTree>
    <p:extLst>
      <p:ext uri="{BB962C8B-B14F-4D97-AF65-F5344CB8AC3E}">
        <p14:creationId xmlns:p14="http://schemas.microsoft.com/office/powerpoint/2010/main" val="3004276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3</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code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Split data</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278800" y="1684017"/>
            <a:ext cx="8010144" cy="369332"/>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Split the stock data into train, validation, and test sets.</a:t>
            </a:r>
            <a:endParaRPr lang="ko-KR" altLang="en-US" dirty="0">
              <a:latin typeface="Times New Roman" panose="02020603050405020304" pitchFamily="18" charset="0"/>
              <a:cs typeface="Times New Roman" panose="02020603050405020304" pitchFamily="18" charset="0"/>
            </a:endParaRPr>
          </a:p>
        </p:txBody>
      </p:sp>
      <p:sp>
        <p:nvSpPr>
          <p:cNvPr id="4" name="모서리가 둥근 직사각형 3"/>
          <p:cNvSpPr/>
          <p:nvPr/>
        </p:nvSpPr>
        <p:spPr>
          <a:xfrm>
            <a:off x="386800" y="3045842"/>
            <a:ext cx="5308600" cy="8255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latin typeface="Times New Roman" panose="02020603050405020304" pitchFamily="18" charset="0"/>
                <a:cs typeface="Times New Roman" panose="02020603050405020304" pitchFamily="18" charset="0"/>
              </a:rPr>
              <a:t>Train period</a:t>
            </a:r>
            <a:endParaRPr lang="ko-KR" altLang="en-US" dirty="0">
              <a:solidFill>
                <a:schemeClr val="tx1"/>
              </a:solidFill>
              <a:latin typeface="Times New Roman" panose="02020603050405020304" pitchFamily="18" charset="0"/>
              <a:cs typeface="Times New Roman" panose="02020603050405020304" pitchFamily="18" charset="0"/>
            </a:endParaRPr>
          </a:p>
        </p:txBody>
      </p:sp>
      <p:sp>
        <p:nvSpPr>
          <p:cNvPr id="27" name="모서리가 둥근 직사각형 26"/>
          <p:cNvSpPr/>
          <p:nvPr/>
        </p:nvSpPr>
        <p:spPr>
          <a:xfrm>
            <a:off x="6108150" y="3045842"/>
            <a:ext cx="2610400" cy="8255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latin typeface="Times New Roman" panose="02020603050405020304" pitchFamily="18" charset="0"/>
                <a:cs typeface="Times New Roman" panose="02020603050405020304" pitchFamily="18" charset="0"/>
              </a:rPr>
              <a:t>Valid period</a:t>
            </a:r>
            <a:endParaRPr lang="ko-KR" altLang="en-US" dirty="0">
              <a:solidFill>
                <a:schemeClr val="tx1"/>
              </a:solidFill>
              <a:latin typeface="Times New Roman" panose="02020603050405020304" pitchFamily="18" charset="0"/>
              <a:cs typeface="Times New Roman" panose="02020603050405020304" pitchFamily="18" charset="0"/>
            </a:endParaRPr>
          </a:p>
        </p:txBody>
      </p:sp>
      <p:sp>
        <p:nvSpPr>
          <p:cNvPr id="28" name="모서리가 둥근 직사각형 27"/>
          <p:cNvSpPr/>
          <p:nvPr/>
        </p:nvSpPr>
        <p:spPr>
          <a:xfrm>
            <a:off x="9402530" y="3043683"/>
            <a:ext cx="1993900" cy="8255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latin typeface="Times New Roman" panose="02020603050405020304" pitchFamily="18" charset="0"/>
                <a:cs typeface="Times New Roman" panose="02020603050405020304" pitchFamily="18" charset="0"/>
              </a:rPr>
              <a:t>Test period</a:t>
            </a:r>
            <a:endParaRPr lang="ko-KR" altLang="en-US" dirty="0">
              <a:solidFill>
                <a:schemeClr val="tx1"/>
              </a:solidFill>
              <a:latin typeface="Times New Roman" panose="02020603050405020304" pitchFamily="18" charset="0"/>
              <a:cs typeface="Times New Roman" panose="02020603050405020304" pitchFamily="18" charset="0"/>
            </a:endParaRPr>
          </a:p>
        </p:txBody>
      </p:sp>
      <p:sp>
        <p:nvSpPr>
          <p:cNvPr id="30" name="직사각형 29"/>
          <p:cNvSpPr/>
          <p:nvPr/>
        </p:nvSpPr>
        <p:spPr>
          <a:xfrm>
            <a:off x="1682715" y="4120638"/>
            <a:ext cx="3028985" cy="646331"/>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                881 days</a:t>
            </a:r>
          </a:p>
          <a:p>
            <a:r>
              <a:rPr lang="ko-KR" altLang="en-US" dirty="0">
                <a:latin typeface="Times New Roman" panose="02020603050405020304" pitchFamily="18" charset="0"/>
                <a:cs typeface="Times New Roman" panose="02020603050405020304" pitchFamily="18" charset="0"/>
              </a:rPr>
              <a:t> </a:t>
            </a:r>
            <a:r>
              <a:rPr lang="en-US" altLang="ko-KR" dirty="0">
                <a:latin typeface="Times New Roman" panose="02020603050405020304" pitchFamily="18" charset="0"/>
                <a:cs typeface="Times New Roman" panose="02020603050405020304" pitchFamily="18" charset="0"/>
              </a:rPr>
              <a:t>(2018-04-30 to 2021-10-26)</a:t>
            </a:r>
          </a:p>
        </p:txBody>
      </p:sp>
      <p:sp>
        <p:nvSpPr>
          <p:cNvPr id="31" name="직사각형 30"/>
          <p:cNvSpPr/>
          <p:nvPr/>
        </p:nvSpPr>
        <p:spPr>
          <a:xfrm>
            <a:off x="494800" y="2150215"/>
            <a:ext cx="8010144" cy="646331"/>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Input variable  : Open, High, Low, Close (time t-1) </a:t>
            </a:r>
          </a:p>
          <a:p>
            <a:r>
              <a:rPr lang="en-US" altLang="ko-KR" dirty="0">
                <a:latin typeface="Times New Roman" panose="02020603050405020304" pitchFamily="18" charset="0"/>
                <a:cs typeface="Times New Roman" panose="02020603050405020304" pitchFamily="18" charset="0"/>
              </a:rPr>
              <a:t>Target variable : Close (time t)</a:t>
            </a:r>
            <a:endParaRPr lang="ko-KR" altLang="en-US" dirty="0">
              <a:latin typeface="Times New Roman" panose="02020603050405020304" pitchFamily="18" charset="0"/>
              <a:cs typeface="Times New Roman" panose="02020603050405020304" pitchFamily="18" charset="0"/>
            </a:endParaRPr>
          </a:p>
        </p:txBody>
      </p:sp>
      <p:sp>
        <p:nvSpPr>
          <p:cNvPr id="32" name="직사각형 31"/>
          <p:cNvSpPr/>
          <p:nvPr/>
        </p:nvSpPr>
        <p:spPr>
          <a:xfrm>
            <a:off x="5559785" y="4120636"/>
            <a:ext cx="3707130" cy="646331"/>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                      252 days</a:t>
            </a:r>
          </a:p>
          <a:p>
            <a:r>
              <a:rPr lang="ko-KR" altLang="en-US" dirty="0">
                <a:latin typeface="Times New Roman" panose="02020603050405020304" pitchFamily="18" charset="0"/>
                <a:cs typeface="Times New Roman" panose="02020603050405020304" pitchFamily="18" charset="0"/>
              </a:rPr>
              <a:t>          </a:t>
            </a:r>
            <a:r>
              <a:rPr lang="en-US" altLang="ko-KR" dirty="0">
                <a:latin typeface="Times New Roman" panose="02020603050405020304" pitchFamily="18" charset="0"/>
                <a:cs typeface="Times New Roman" panose="02020603050405020304" pitchFamily="18" charset="0"/>
              </a:rPr>
              <a:t>(2021-10-27 to 2022-10-26)</a:t>
            </a:r>
          </a:p>
        </p:txBody>
      </p:sp>
      <p:sp>
        <p:nvSpPr>
          <p:cNvPr id="33" name="직사각형 32"/>
          <p:cNvSpPr/>
          <p:nvPr/>
        </p:nvSpPr>
        <p:spPr>
          <a:xfrm>
            <a:off x="8418269" y="4120636"/>
            <a:ext cx="3707130" cy="646331"/>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                           125 days</a:t>
            </a:r>
          </a:p>
          <a:p>
            <a:r>
              <a:rPr lang="ko-KR" altLang="en-US" dirty="0">
                <a:latin typeface="Times New Roman" panose="02020603050405020304" pitchFamily="18" charset="0"/>
                <a:cs typeface="Times New Roman" panose="02020603050405020304" pitchFamily="18" charset="0"/>
              </a:rPr>
              <a:t>            </a:t>
            </a:r>
            <a:r>
              <a:rPr lang="en-US" altLang="ko-KR" dirty="0">
                <a:latin typeface="Times New Roman" panose="02020603050405020304" pitchFamily="18" charset="0"/>
                <a:cs typeface="Times New Roman" panose="02020603050405020304" pitchFamily="18" charset="0"/>
              </a:rPr>
              <a:t>(2022-10-27 to 2023-04-27)</a:t>
            </a:r>
          </a:p>
        </p:txBody>
      </p:sp>
      <p:sp>
        <p:nvSpPr>
          <p:cNvPr id="34" name="직사각형 33"/>
          <p:cNvSpPr/>
          <p:nvPr/>
        </p:nvSpPr>
        <p:spPr>
          <a:xfrm>
            <a:off x="286720" y="5193273"/>
            <a:ext cx="11642859" cy="1200329"/>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Why use the split strategy? The reason for splitting data into training, validation, and test sets is to ensure that our model can learn from the data, generalize well to unseen examples, and have its performance accurately evaluated. </a:t>
            </a:r>
          </a:p>
          <a:p>
            <a:endParaRPr lang="en-US" altLang="ko-KR" dirty="0">
              <a:latin typeface="Times New Roman" panose="02020603050405020304" pitchFamily="18" charset="0"/>
              <a:cs typeface="Times New Roman" panose="02020603050405020304" pitchFamily="18" charset="0"/>
            </a:endParaRPr>
          </a:p>
          <a:p>
            <a:endParaRPr lang="ko-KR"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8047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4</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code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Split data</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278800" y="1684017"/>
            <a:ext cx="8010144" cy="369332"/>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Split the stock data into train, validation, and test sets.</a:t>
            </a:r>
            <a:endParaRPr lang="ko-KR" altLang="en-US" dirty="0">
              <a:latin typeface="Times New Roman" panose="02020603050405020304" pitchFamily="18" charset="0"/>
              <a:cs typeface="Times New Roman" panose="02020603050405020304" pitchFamily="18" charset="0"/>
            </a:endParaRPr>
          </a:p>
        </p:txBody>
      </p:sp>
      <p:sp>
        <p:nvSpPr>
          <p:cNvPr id="4" name="모서리가 둥근 직사각형 3"/>
          <p:cNvSpPr/>
          <p:nvPr/>
        </p:nvSpPr>
        <p:spPr>
          <a:xfrm>
            <a:off x="278800" y="4036442"/>
            <a:ext cx="1886500" cy="825500"/>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latin typeface="Times New Roman" panose="02020603050405020304" pitchFamily="18" charset="0"/>
                <a:cs typeface="Times New Roman" panose="02020603050405020304" pitchFamily="18" charset="0"/>
              </a:rPr>
              <a:t>Training set</a:t>
            </a:r>
            <a:endParaRPr lang="ko-KR" altLang="en-US" dirty="0">
              <a:solidFill>
                <a:schemeClr val="tx1"/>
              </a:solidFill>
              <a:latin typeface="Times New Roman" panose="02020603050405020304" pitchFamily="18" charset="0"/>
              <a:cs typeface="Times New Roman" panose="02020603050405020304" pitchFamily="18" charset="0"/>
            </a:endParaRPr>
          </a:p>
        </p:txBody>
      </p:sp>
      <p:sp>
        <p:nvSpPr>
          <p:cNvPr id="27" name="모서리가 둥근 직사각형 26"/>
          <p:cNvSpPr/>
          <p:nvPr/>
        </p:nvSpPr>
        <p:spPr>
          <a:xfrm>
            <a:off x="2298375" y="4036442"/>
            <a:ext cx="1524550" cy="825500"/>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latin typeface="Times New Roman" panose="02020603050405020304" pitchFamily="18" charset="0"/>
                <a:cs typeface="Times New Roman" panose="02020603050405020304" pitchFamily="18" charset="0"/>
              </a:rPr>
              <a:t>Validation set</a:t>
            </a:r>
            <a:endParaRPr lang="ko-KR" altLang="en-US" dirty="0">
              <a:solidFill>
                <a:schemeClr val="tx1"/>
              </a:solidFill>
              <a:latin typeface="Times New Roman" panose="02020603050405020304" pitchFamily="18" charset="0"/>
              <a:cs typeface="Times New Roman" panose="02020603050405020304" pitchFamily="18" charset="0"/>
            </a:endParaRPr>
          </a:p>
        </p:txBody>
      </p:sp>
      <p:sp>
        <p:nvSpPr>
          <p:cNvPr id="28" name="모서리가 둥근 직사각형 27"/>
          <p:cNvSpPr/>
          <p:nvPr/>
        </p:nvSpPr>
        <p:spPr>
          <a:xfrm>
            <a:off x="3956000" y="4036442"/>
            <a:ext cx="1631400" cy="825500"/>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latin typeface="Times New Roman" panose="02020603050405020304" pitchFamily="18" charset="0"/>
                <a:cs typeface="Times New Roman" panose="02020603050405020304" pitchFamily="18" charset="0"/>
              </a:rPr>
              <a:t>Test set</a:t>
            </a:r>
            <a:endParaRPr lang="ko-KR" altLang="en-US" dirty="0">
              <a:solidFill>
                <a:schemeClr val="tx1"/>
              </a:solidFill>
              <a:latin typeface="Times New Roman" panose="02020603050405020304" pitchFamily="18" charset="0"/>
              <a:cs typeface="Times New Roman" panose="02020603050405020304" pitchFamily="18" charset="0"/>
            </a:endParaRPr>
          </a:p>
        </p:txBody>
      </p:sp>
      <p:sp>
        <p:nvSpPr>
          <p:cNvPr id="24" name="모서리가 둥근 직사각형 23"/>
          <p:cNvSpPr/>
          <p:nvPr/>
        </p:nvSpPr>
        <p:spPr>
          <a:xfrm>
            <a:off x="278800" y="3111728"/>
            <a:ext cx="5308600" cy="825500"/>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latin typeface="Times New Roman" panose="02020603050405020304" pitchFamily="18" charset="0"/>
                <a:cs typeface="Times New Roman" panose="02020603050405020304" pitchFamily="18" charset="0"/>
              </a:rPr>
              <a:t>Dataset</a:t>
            </a:r>
            <a:endParaRPr lang="ko-KR" altLang="en-US" dirty="0">
              <a:solidFill>
                <a:schemeClr val="tx1"/>
              </a:solidFill>
              <a:latin typeface="Times New Roman" panose="02020603050405020304" pitchFamily="18" charset="0"/>
              <a:cs typeface="Times New Roman" panose="02020603050405020304" pitchFamily="18" charset="0"/>
            </a:endParaRPr>
          </a:p>
        </p:txBody>
      </p:sp>
      <p:sp>
        <p:nvSpPr>
          <p:cNvPr id="5" name="왼쪽 대괄호 4"/>
          <p:cNvSpPr/>
          <p:nvPr/>
        </p:nvSpPr>
        <p:spPr>
          <a:xfrm rot="16200000">
            <a:off x="2072403" y="4110803"/>
            <a:ext cx="245844" cy="1946550"/>
          </a:xfrm>
          <a:prstGeom prst="leftBracket">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9" name="직사각형 8"/>
          <p:cNvSpPr/>
          <p:nvPr/>
        </p:nvSpPr>
        <p:spPr>
          <a:xfrm>
            <a:off x="5828475" y="1770060"/>
            <a:ext cx="6096000" cy="1200329"/>
          </a:xfrm>
          <a:prstGeom prst="rect">
            <a:avLst/>
          </a:prstGeom>
        </p:spPr>
        <p:txBody>
          <a:bodyPr>
            <a:spAutoFit/>
          </a:bodyPr>
          <a:lstStyle/>
          <a:p>
            <a:r>
              <a:rPr lang="en-US" altLang="ko-KR" b="1" dirty="0">
                <a:latin typeface="Times New Roman" panose="02020603050405020304" pitchFamily="18" charset="0"/>
                <a:cs typeface="Times New Roman" panose="02020603050405020304" pitchFamily="18" charset="0"/>
              </a:rPr>
              <a:t>Training set</a:t>
            </a:r>
            <a:r>
              <a:rPr lang="en-US" altLang="ko-KR" dirty="0">
                <a:latin typeface="Times New Roman" panose="02020603050405020304" pitchFamily="18" charset="0"/>
                <a:cs typeface="Times New Roman" panose="02020603050405020304" pitchFamily="18" charset="0"/>
              </a:rPr>
              <a:t>: This is the largest portion of the dataset, used to train the model by adjusting its parameters to minimize the error or loss function. The model learns patterns and features from this data to make predictions or classifications.</a:t>
            </a:r>
            <a:endParaRPr lang="ko-KR" altLang="en-US" dirty="0">
              <a:latin typeface="Times New Roman" panose="02020603050405020304" pitchFamily="18" charset="0"/>
              <a:cs typeface="Times New Roman" panose="02020603050405020304" pitchFamily="18" charset="0"/>
            </a:endParaRPr>
          </a:p>
        </p:txBody>
      </p:sp>
      <p:sp>
        <p:nvSpPr>
          <p:cNvPr id="12" name="직사각형 11"/>
          <p:cNvSpPr/>
          <p:nvPr/>
        </p:nvSpPr>
        <p:spPr>
          <a:xfrm>
            <a:off x="5828475" y="3231892"/>
            <a:ext cx="6287990" cy="1477328"/>
          </a:xfrm>
          <a:prstGeom prst="rect">
            <a:avLst/>
          </a:prstGeom>
        </p:spPr>
        <p:txBody>
          <a:bodyPr wrap="square">
            <a:spAutoFit/>
          </a:bodyPr>
          <a:lstStyle/>
          <a:p>
            <a:r>
              <a:rPr lang="en-US" altLang="ko-KR" b="1" dirty="0">
                <a:latin typeface="Times New Roman" panose="02020603050405020304" pitchFamily="18" charset="0"/>
                <a:cs typeface="Times New Roman" panose="02020603050405020304" pitchFamily="18" charset="0"/>
              </a:rPr>
              <a:t>Validation</a:t>
            </a:r>
            <a:r>
              <a:rPr lang="en-US" altLang="ko-KR" dirty="0">
                <a:latin typeface="Times New Roman" panose="02020603050405020304" pitchFamily="18" charset="0"/>
                <a:cs typeface="Times New Roman" panose="02020603050405020304" pitchFamily="18" charset="0"/>
              </a:rPr>
              <a:t> </a:t>
            </a:r>
            <a:r>
              <a:rPr lang="en-US" altLang="ko-KR" b="1" dirty="0">
                <a:latin typeface="Times New Roman" panose="02020603050405020304" pitchFamily="18" charset="0"/>
                <a:cs typeface="Times New Roman" panose="02020603050405020304" pitchFamily="18" charset="0"/>
              </a:rPr>
              <a:t>set</a:t>
            </a:r>
            <a:r>
              <a:rPr lang="en-US" altLang="ko-KR" dirty="0">
                <a:latin typeface="Times New Roman" panose="02020603050405020304" pitchFamily="18" charset="0"/>
                <a:cs typeface="Times New Roman" panose="02020603050405020304" pitchFamily="18" charset="0"/>
              </a:rPr>
              <a:t>: This subset of the data is used to fine-tune the model's </a:t>
            </a:r>
            <a:r>
              <a:rPr lang="en-US" altLang="ko-KR" dirty="0" err="1">
                <a:latin typeface="Times New Roman" panose="02020603050405020304" pitchFamily="18" charset="0"/>
                <a:cs typeface="Times New Roman" panose="02020603050405020304" pitchFamily="18" charset="0"/>
              </a:rPr>
              <a:t>hyperparameters</a:t>
            </a:r>
            <a:r>
              <a:rPr lang="en-US" altLang="ko-KR" dirty="0">
                <a:latin typeface="Times New Roman" panose="02020603050405020304" pitchFamily="18" charset="0"/>
                <a:cs typeface="Times New Roman" panose="02020603050405020304" pitchFamily="18" charset="0"/>
              </a:rPr>
              <a:t> and select the best performing model during the training process. It helps prevent overfitting by ensuring that the model generalizes well to new, unseen data, and it helps us compare different models or model architectures.</a:t>
            </a:r>
            <a:endParaRPr lang="ko-KR" altLang="en-US" dirty="0">
              <a:latin typeface="Times New Roman" panose="02020603050405020304" pitchFamily="18" charset="0"/>
              <a:cs typeface="Times New Roman" panose="02020603050405020304" pitchFamily="18" charset="0"/>
            </a:endParaRPr>
          </a:p>
        </p:txBody>
      </p:sp>
      <p:sp>
        <p:nvSpPr>
          <p:cNvPr id="14" name="직사각형 13"/>
          <p:cNvSpPr/>
          <p:nvPr/>
        </p:nvSpPr>
        <p:spPr>
          <a:xfrm>
            <a:off x="5828475" y="5023901"/>
            <a:ext cx="6096000" cy="1200329"/>
          </a:xfrm>
          <a:prstGeom prst="rect">
            <a:avLst/>
          </a:prstGeom>
        </p:spPr>
        <p:txBody>
          <a:bodyPr>
            <a:spAutoFit/>
          </a:bodyPr>
          <a:lstStyle/>
          <a:p>
            <a:r>
              <a:rPr lang="ko-KR" altLang="en-US" b="1" dirty="0" err="1">
                <a:latin typeface="Times New Roman" panose="02020603050405020304" pitchFamily="18" charset="0"/>
                <a:cs typeface="Times New Roman" panose="02020603050405020304" pitchFamily="18" charset="0"/>
              </a:rPr>
              <a:t>Test</a:t>
            </a:r>
            <a:r>
              <a:rPr lang="ko-KR" altLang="en-US" b="1" dirty="0">
                <a:latin typeface="Times New Roman" panose="02020603050405020304" pitchFamily="18" charset="0"/>
                <a:cs typeface="Times New Roman" panose="02020603050405020304" pitchFamily="18" charset="0"/>
              </a:rPr>
              <a:t> </a:t>
            </a:r>
            <a:r>
              <a:rPr lang="ko-KR" altLang="en-US" b="1" dirty="0" err="1">
                <a:latin typeface="Times New Roman" panose="02020603050405020304" pitchFamily="18" charset="0"/>
                <a:cs typeface="Times New Roman" panose="02020603050405020304" pitchFamily="18" charset="0"/>
              </a:rPr>
              <a:t>set</a:t>
            </a:r>
            <a:r>
              <a:rPr lang="ko-KR" altLang="en-US" dirty="0">
                <a:latin typeface="Times New Roman" panose="02020603050405020304" pitchFamily="18" charset="0"/>
                <a:cs typeface="Times New Roman" panose="02020603050405020304" pitchFamily="18" charset="0"/>
              </a:rPr>
              <a:t>: The test </a:t>
            </a:r>
            <a:r>
              <a:rPr lang="ko-KR" altLang="en-US" dirty="0" err="1">
                <a:latin typeface="Times New Roman" panose="02020603050405020304" pitchFamily="18" charset="0"/>
                <a:cs typeface="Times New Roman" panose="02020603050405020304" pitchFamily="18" charset="0"/>
              </a:rPr>
              <a:t>set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is</a:t>
            </a:r>
            <a:r>
              <a:rPr lang="ko-KR" altLang="en-US" dirty="0">
                <a:latin typeface="Times New Roman" panose="02020603050405020304" pitchFamily="18" charset="0"/>
                <a:cs typeface="Times New Roman" panose="02020603050405020304" pitchFamily="18" charset="0"/>
              </a:rPr>
              <a:t> an independent dataset </a:t>
            </a:r>
            <a:r>
              <a:rPr lang="ko-KR" altLang="en-US" dirty="0" err="1">
                <a:latin typeface="Times New Roman" panose="02020603050405020304" pitchFamily="18" charset="0"/>
                <a:cs typeface="Times New Roman" panose="02020603050405020304" pitchFamily="18" charset="0"/>
              </a:rPr>
              <a:t>that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is</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not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used</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during</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the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training</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process</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It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is</a:t>
            </a:r>
            <a:r>
              <a:rPr lang="ko-KR" altLang="en-US" dirty="0">
                <a:latin typeface="Times New Roman" panose="02020603050405020304" pitchFamily="18" charset="0"/>
                <a:cs typeface="Times New Roman" panose="02020603050405020304" pitchFamily="18" charset="0"/>
              </a:rPr>
              <a:t> utilized </a:t>
            </a:r>
            <a:r>
              <a:rPr lang="ko-KR" altLang="en-US" dirty="0" err="1">
                <a:latin typeface="Times New Roman" panose="02020603050405020304" pitchFamily="18" charset="0"/>
                <a:cs typeface="Times New Roman" panose="02020603050405020304" pitchFamily="18" charset="0"/>
              </a:rPr>
              <a:t>to</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evaluate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the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final</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performance</a:t>
            </a:r>
            <a:r>
              <a:rPr lang="ko-KR" altLang="en-US" dirty="0">
                <a:latin typeface="Times New Roman" panose="02020603050405020304" pitchFamily="18" charset="0"/>
                <a:cs typeface="Times New Roman" panose="02020603050405020304" pitchFamily="18" charset="0"/>
              </a:rPr>
              <a:t> of </a:t>
            </a:r>
            <a:r>
              <a:rPr lang="ko-KR" altLang="en-US" dirty="0" err="1">
                <a:latin typeface="Times New Roman" panose="02020603050405020304" pitchFamily="18" charset="0"/>
                <a:cs typeface="Times New Roman" panose="02020603050405020304" pitchFamily="18" charset="0"/>
              </a:rPr>
              <a:t>the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model</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providing</a:t>
            </a:r>
            <a:r>
              <a:rPr lang="ko-KR" altLang="en-US" dirty="0">
                <a:latin typeface="Times New Roman" panose="02020603050405020304" pitchFamily="18" charset="0"/>
                <a:cs typeface="Times New Roman" panose="02020603050405020304" pitchFamily="18" charset="0"/>
              </a:rPr>
              <a:t> an </a:t>
            </a:r>
            <a:r>
              <a:rPr lang="ko-KR" altLang="en-US" dirty="0" err="1">
                <a:latin typeface="Times New Roman" panose="02020603050405020304" pitchFamily="18" charset="0"/>
                <a:cs typeface="Times New Roman" panose="02020603050405020304" pitchFamily="18" charset="0"/>
              </a:rPr>
              <a:t>unbiased</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assessment</a:t>
            </a:r>
            <a:r>
              <a:rPr lang="ko-KR" altLang="en-US" dirty="0">
                <a:latin typeface="Times New Roman" panose="02020603050405020304" pitchFamily="18" charset="0"/>
                <a:cs typeface="Times New Roman" panose="02020603050405020304" pitchFamily="18" charset="0"/>
              </a:rPr>
              <a:t> of </a:t>
            </a:r>
            <a:r>
              <a:rPr lang="ko-KR" altLang="en-US" dirty="0" err="1">
                <a:latin typeface="Times New Roman" panose="02020603050405020304" pitchFamily="18" charset="0"/>
                <a:cs typeface="Times New Roman" panose="02020603050405020304" pitchFamily="18" charset="0"/>
              </a:rPr>
              <a:t>how</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well</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the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model</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generalizes</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to</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real-world</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unseen</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data</a:t>
            </a:r>
            <a:r>
              <a:rPr lang="ko-KR" altLang="en-US" dirty="0">
                <a:latin typeface="Times New Roman" panose="02020603050405020304" pitchFamily="18" charset="0"/>
                <a:cs typeface="Times New Roman" panose="02020603050405020304" pitchFamily="18" charset="0"/>
              </a:rPr>
              <a:t>. </a:t>
            </a:r>
          </a:p>
        </p:txBody>
      </p:sp>
      <p:sp>
        <p:nvSpPr>
          <p:cNvPr id="25" name="TextBox 24"/>
          <p:cNvSpPr txBox="1"/>
          <p:nvPr/>
        </p:nvSpPr>
        <p:spPr>
          <a:xfrm>
            <a:off x="1437466" y="5330488"/>
            <a:ext cx="1721818" cy="369332"/>
          </a:xfrm>
          <a:prstGeom prst="rect">
            <a:avLst/>
          </a:prstGeom>
          <a:noFill/>
        </p:spPr>
        <p:txBody>
          <a:bodyPr wrap="none" rtlCol="0">
            <a:spAutoFit/>
          </a:bodyPr>
          <a:lstStyle/>
          <a:p>
            <a:r>
              <a:rPr lang="en-US" altLang="ko-KR" dirty="0">
                <a:latin typeface="Times New Roman" panose="02020603050405020304" pitchFamily="18" charset="0"/>
                <a:cs typeface="Times New Roman" panose="02020603050405020304" pitchFamily="18" charset="0"/>
              </a:rPr>
              <a:t>Training process</a:t>
            </a:r>
            <a:endParaRPr lang="ko-KR"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89665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5</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dirty="0"/>
              <a:t>ode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a:t>
              </a:r>
              <a:r>
                <a:rPr lang="en-US" altLang="ko-KR" sz="1400" b="1" dirty="0">
                  <a:solidFill>
                    <a:srgbClr val="FF0000"/>
                  </a:solidFill>
                  <a:latin typeface="Times New Roman" panose="02020603050405020304" pitchFamily="18" charset="0"/>
                  <a:cs typeface="Times New Roman" panose="02020603050405020304" pitchFamily="18" charset="0"/>
                </a:rPr>
                <a:t>Split data : Quiz 2.1, 2.2</a:t>
              </a:r>
              <a:endParaRPr lang="ko-KR" altLang="en-US" sz="1400" b="1" dirty="0">
                <a:solidFill>
                  <a:srgbClr val="FF0000"/>
                </a:solidFill>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직사각형 25"/>
          <p:cNvSpPr/>
          <p:nvPr/>
        </p:nvSpPr>
        <p:spPr>
          <a:xfrm>
            <a:off x="386800" y="1654108"/>
            <a:ext cx="11805200" cy="646331"/>
          </a:xfrm>
          <a:prstGeom prst="rect">
            <a:avLst/>
          </a:prstGeom>
        </p:spPr>
        <p:txBody>
          <a:bodyPr wrap="square">
            <a:spAutoFit/>
          </a:bodyPr>
          <a:lstStyle/>
          <a:p>
            <a:r>
              <a:rPr lang="ko-KR" altLang="en-US" dirty="0" err="1">
                <a:latin typeface="Times New Roman" panose="02020603050405020304" pitchFamily="18" charset="0"/>
                <a:cs typeface="Times New Roman" panose="02020603050405020304" pitchFamily="18" charset="0"/>
              </a:rPr>
              <a:t>To</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ensure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that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your</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model</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generalizes</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well</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to</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new</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unseen</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data</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you</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may</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want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to</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create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different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validation</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sets</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In</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particular</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with</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time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series</a:t>
            </a:r>
            <a:r>
              <a:rPr lang="ko-KR" altLang="en-US" dirty="0">
                <a:latin typeface="Times New Roman" panose="02020603050405020304" pitchFamily="18" charset="0"/>
                <a:cs typeface="Times New Roman" panose="02020603050405020304" pitchFamily="18" charset="0"/>
              </a:rPr>
              <a:t>, an </a:t>
            </a:r>
            <a:r>
              <a:rPr lang="ko-KR" altLang="en-US" dirty="0" err="1">
                <a:latin typeface="Times New Roman" panose="02020603050405020304" pitchFamily="18" charset="0"/>
                <a:cs typeface="Times New Roman" panose="02020603050405020304" pitchFamily="18" charset="0"/>
              </a:rPr>
              <a:t>incorrect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validation</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set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can</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lead</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to</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model</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overfitting</a:t>
            </a:r>
            <a:r>
              <a:rPr lang="ko-KR" altLang="en-US" dirty="0">
                <a:latin typeface="Times New Roman" panose="02020603050405020304" pitchFamily="18" charset="0"/>
                <a:cs typeface="Times New Roman" panose="02020603050405020304" pitchFamily="18" charset="0"/>
              </a:rPr>
              <a:t>.</a:t>
            </a:r>
          </a:p>
        </p:txBody>
      </p:sp>
      <p:pic>
        <p:nvPicPr>
          <p:cNvPr id="6" name="그림 5"/>
          <p:cNvPicPr>
            <a:picLocks noChangeAspect="1"/>
          </p:cNvPicPr>
          <p:nvPr/>
        </p:nvPicPr>
        <p:blipFill>
          <a:blip r:embed="rId3"/>
          <a:stretch>
            <a:fillRect/>
          </a:stretch>
        </p:blipFill>
        <p:spPr>
          <a:xfrm>
            <a:off x="1021629" y="2398387"/>
            <a:ext cx="10344871" cy="4323087"/>
          </a:xfrm>
          <a:prstGeom prst="rect">
            <a:avLst/>
          </a:prstGeom>
        </p:spPr>
      </p:pic>
    </p:spTree>
    <p:extLst>
      <p:ext uri="{BB962C8B-B14F-4D97-AF65-F5344CB8AC3E}">
        <p14:creationId xmlns:p14="http://schemas.microsoft.com/office/powerpoint/2010/main" val="22918285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6</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altLang="ko-Kore-KR" dirty="0"/>
              <a:t>ode</a:t>
            </a:r>
            <a:r>
              <a:rPr lang="en-US" dirty="0"/>
              <a:t>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Model</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직사각형 25"/>
          <p:cNvSpPr/>
          <p:nvPr/>
        </p:nvSpPr>
        <p:spPr>
          <a:xfrm>
            <a:off x="386800" y="1654108"/>
            <a:ext cx="11805200" cy="369332"/>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This tutorial provides an example of </a:t>
            </a:r>
            <a:r>
              <a:rPr lang="en-US" altLang="ko-KR" dirty="0" err="1">
                <a:latin typeface="Times New Roman" panose="02020603050405020304" pitchFamily="18" charset="0"/>
                <a:cs typeface="Times New Roman" panose="02020603050405020304" pitchFamily="18" charset="0"/>
              </a:rPr>
              <a:t>XGboost</a:t>
            </a:r>
            <a:r>
              <a:rPr lang="en-US" altLang="ko-KR" dirty="0">
                <a:latin typeface="Times New Roman" panose="02020603050405020304" pitchFamily="18" charset="0"/>
                <a:cs typeface="Times New Roman" panose="02020603050405020304" pitchFamily="18" charset="0"/>
              </a:rPr>
              <a:t> and LSTM (optional). </a:t>
            </a:r>
            <a:endParaRPr lang="ko-KR" altLang="en-US" dirty="0">
              <a:latin typeface="Times New Roman" panose="02020603050405020304" pitchFamily="18" charset="0"/>
              <a:cs typeface="Times New Roman" panose="02020603050405020304" pitchFamily="18" charset="0"/>
            </a:endParaRPr>
          </a:p>
        </p:txBody>
      </p:sp>
      <p:sp>
        <p:nvSpPr>
          <p:cNvPr id="4" name="직사각형 3"/>
          <p:cNvSpPr/>
          <p:nvPr/>
        </p:nvSpPr>
        <p:spPr>
          <a:xfrm>
            <a:off x="566800" y="2211096"/>
            <a:ext cx="11091800" cy="369332"/>
          </a:xfrm>
          <a:prstGeom prst="rect">
            <a:avLst/>
          </a:prstGeom>
        </p:spPr>
        <p:txBody>
          <a:bodyPr wrap="square">
            <a:spAutoFit/>
          </a:bodyPr>
          <a:lstStyle/>
          <a:p>
            <a:r>
              <a:rPr lang="ko-KR" altLang="en-US" dirty="0" err="1">
                <a:latin typeface="Times New Roman" panose="02020603050405020304" pitchFamily="18" charset="0"/>
                <a:cs typeface="Times New Roman" panose="02020603050405020304" pitchFamily="18" charset="0"/>
              </a:rPr>
              <a:t>We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won't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go</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into</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the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details</a:t>
            </a:r>
            <a:r>
              <a:rPr lang="ko-KR" altLang="en-US" dirty="0">
                <a:latin typeface="Times New Roman" panose="02020603050405020304" pitchFamily="18" charset="0"/>
                <a:cs typeface="Times New Roman" panose="02020603050405020304" pitchFamily="18" charset="0"/>
              </a:rPr>
              <a:t> of </a:t>
            </a:r>
            <a:r>
              <a:rPr lang="ko-KR" altLang="en-US" dirty="0" err="1">
                <a:latin typeface="Times New Roman" panose="02020603050405020304" pitchFamily="18" charset="0"/>
                <a:cs typeface="Times New Roman" panose="02020603050405020304" pitchFamily="18" charset="0"/>
              </a:rPr>
              <a:t>model</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architecture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but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there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are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some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very</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helpful</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websites</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that</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can</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help</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you</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out</a:t>
            </a:r>
            <a:r>
              <a:rPr lang="ko-KR" altLang="en-US" dirty="0">
                <a:latin typeface="Times New Roman" panose="02020603050405020304" pitchFamily="18" charset="0"/>
                <a:cs typeface="Times New Roman" panose="02020603050405020304" pitchFamily="18" charset="0"/>
              </a:rPr>
              <a:t>.</a:t>
            </a:r>
          </a:p>
        </p:txBody>
      </p:sp>
      <p:pic>
        <p:nvPicPr>
          <p:cNvPr id="5" name="그림 4"/>
          <p:cNvPicPr>
            <a:picLocks noChangeAspect="1"/>
          </p:cNvPicPr>
          <p:nvPr/>
        </p:nvPicPr>
        <p:blipFill>
          <a:blip r:embed="rId3"/>
          <a:stretch>
            <a:fillRect/>
          </a:stretch>
        </p:blipFill>
        <p:spPr>
          <a:xfrm>
            <a:off x="206800" y="2776114"/>
            <a:ext cx="4276300" cy="2745018"/>
          </a:xfrm>
          <a:prstGeom prst="rect">
            <a:avLst/>
          </a:prstGeom>
        </p:spPr>
      </p:pic>
      <p:sp>
        <p:nvSpPr>
          <p:cNvPr id="7" name="TextBox 6"/>
          <p:cNvSpPr txBox="1"/>
          <p:nvPr/>
        </p:nvSpPr>
        <p:spPr>
          <a:xfrm>
            <a:off x="964700" y="5923524"/>
            <a:ext cx="1568635" cy="369332"/>
          </a:xfrm>
          <a:prstGeom prst="rect">
            <a:avLst/>
          </a:prstGeom>
          <a:noFill/>
        </p:spPr>
        <p:txBody>
          <a:bodyPr wrap="none" rtlCol="0">
            <a:spAutoFit/>
          </a:bodyPr>
          <a:lstStyle/>
          <a:p>
            <a:r>
              <a:rPr lang="en-US" altLang="ko-KR" dirty="0" err="1">
                <a:latin typeface="Times New Roman" panose="02020603050405020304" pitchFamily="18" charset="0"/>
                <a:cs typeface="Times New Roman" panose="02020603050405020304" pitchFamily="18" charset="0"/>
              </a:rPr>
              <a:t>Dacon</a:t>
            </a:r>
            <a:r>
              <a:rPr lang="en-US" altLang="ko-KR" dirty="0">
                <a:latin typeface="Times New Roman" panose="02020603050405020304" pitchFamily="18" charset="0"/>
                <a:cs typeface="Times New Roman" panose="02020603050405020304" pitchFamily="18" charset="0"/>
              </a:rPr>
              <a:t> Tutorial</a:t>
            </a:r>
            <a:endParaRPr lang="ko-KR" altLang="en-US" dirty="0">
              <a:latin typeface="Times New Roman" panose="02020603050405020304" pitchFamily="18" charset="0"/>
              <a:cs typeface="Times New Roman" panose="02020603050405020304" pitchFamily="18" charset="0"/>
            </a:endParaRPr>
          </a:p>
        </p:txBody>
      </p:sp>
      <p:sp>
        <p:nvSpPr>
          <p:cNvPr id="8" name="직사각형 7">
            <a:hlinkClick r:id="rId4"/>
          </p:cNvPr>
          <p:cNvSpPr/>
          <p:nvPr/>
        </p:nvSpPr>
        <p:spPr>
          <a:xfrm>
            <a:off x="386800" y="6295846"/>
            <a:ext cx="2783006" cy="369332"/>
          </a:xfrm>
          <a:prstGeom prst="rect">
            <a:avLst/>
          </a:prstGeom>
        </p:spPr>
        <p:txBody>
          <a:bodyPr wrap="none">
            <a:spAutoFit/>
          </a:bodyPr>
          <a:lstStyle/>
          <a:p>
            <a:r>
              <a:rPr lang="ko-KR" altLang="en-US" dirty="0"/>
              <a:t>https://dacon.io/hackathon</a:t>
            </a:r>
          </a:p>
        </p:txBody>
      </p:sp>
      <p:pic>
        <p:nvPicPr>
          <p:cNvPr id="9" name="그림 8"/>
          <p:cNvPicPr>
            <a:picLocks noChangeAspect="1"/>
          </p:cNvPicPr>
          <p:nvPr/>
        </p:nvPicPr>
        <p:blipFill>
          <a:blip r:embed="rId5"/>
          <a:stretch>
            <a:fillRect/>
          </a:stretch>
        </p:blipFill>
        <p:spPr>
          <a:xfrm>
            <a:off x="4705837" y="2776114"/>
            <a:ext cx="3576788" cy="3254232"/>
          </a:xfrm>
          <a:prstGeom prst="rect">
            <a:avLst/>
          </a:prstGeom>
        </p:spPr>
      </p:pic>
      <p:sp>
        <p:nvSpPr>
          <p:cNvPr id="24" name="TextBox 23"/>
          <p:cNvSpPr txBox="1"/>
          <p:nvPr/>
        </p:nvSpPr>
        <p:spPr>
          <a:xfrm>
            <a:off x="6142100" y="6041366"/>
            <a:ext cx="851515" cy="369332"/>
          </a:xfrm>
          <a:prstGeom prst="rect">
            <a:avLst/>
          </a:prstGeom>
          <a:noFill/>
        </p:spPr>
        <p:txBody>
          <a:bodyPr wrap="none" rtlCol="0">
            <a:spAutoFit/>
          </a:bodyPr>
          <a:lstStyle/>
          <a:p>
            <a:r>
              <a:rPr lang="en-US" altLang="ko-KR" dirty="0" err="1">
                <a:latin typeface="Times New Roman" panose="02020603050405020304" pitchFamily="18" charset="0"/>
                <a:cs typeface="Times New Roman" panose="02020603050405020304" pitchFamily="18" charset="0"/>
              </a:rPr>
              <a:t>Kaggle</a:t>
            </a:r>
            <a:endParaRPr lang="ko-KR" altLang="en-US" dirty="0">
              <a:latin typeface="Times New Roman" panose="02020603050405020304" pitchFamily="18" charset="0"/>
              <a:cs typeface="Times New Roman" panose="02020603050405020304" pitchFamily="18" charset="0"/>
            </a:endParaRPr>
          </a:p>
        </p:txBody>
      </p:sp>
      <p:sp>
        <p:nvSpPr>
          <p:cNvPr id="10" name="직사각형 9"/>
          <p:cNvSpPr/>
          <p:nvPr/>
        </p:nvSpPr>
        <p:spPr>
          <a:xfrm>
            <a:off x="4656180" y="6354246"/>
            <a:ext cx="3823354" cy="369332"/>
          </a:xfrm>
          <a:prstGeom prst="rect">
            <a:avLst/>
          </a:prstGeom>
        </p:spPr>
        <p:txBody>
          <a:bodyPr wrap="none">
            <a:spAutoFit/>
          </a:bodyPr>
          <a:lstStyle/>
          <a:p>
            <a:r>
              <a:rPr lang="ko-KR" altLang="en-US" dirty="0">
                <a:latin typeface="Times New Roman" panose="02020603050405020304" pitchFamily="18" charset="0"/>
                <a:cs typeface="Times New Roman" panose="02020603050405020304" pitchFamily="18" charset="0"/>
              </a:rPr>
              <a:t>https://www.kaggle.com/competitions</a:t>
            </a:r>
          </a:p>
        </p:txBody>
      </p:sp>
      <p:pic>
        <p:nvPicPr>
          <p:cNvPr id="14" name="그림 13"/>
          <p:cNvPicPr>
            <a:picLocks noChangeAspect="1"/>
          </p:cNvPicPr>
          <p:nvPr/>
        </p:nvPicPr>
        <p:blipFill>
          <a:blip r:embed="rId6"/>
          <a:stretch>
            <a:fillRect/>
          </a:stretch>
        </p:blipFill>
        <p:spPr>
          <a:xfrm>
            <a:off x="8541722" y="2630940"/>
            <a:ext cx="2848373" cy="3410426"/>
          </a:xfrm>
          <a:prstGeom prst="rect">
            <a:avLst/>
          </a:prstGeom>
        </p:spPr>
      </p:pic>
      <p:sp>
        <p:nvSpPr>
          <p:cNvPr id="25" name="직사각형 24"/>
          <p:cNvSpPr/>
          <p:nvPr/>
        </p:nvSpPr>
        <p:spPr>
          <a:xfrm>
            <a:off x="9415231" y="6354246"/>
            <a:ext cx="1409360" cy="369332"/>
          </a:xfrm>
          <a:prstGeom prst="rect">
            <a:avLst/>
          </a:prstGeom>
        </p:spPr>
        <p:txBody>
          <a:bodyPr wrap="none">
            <a:spAutoFit/>
          </a:bodyPr>
          <a:lstStyle/>
          <a:p>
            <a:r>
              <a:rPr lang="ko-KR" altLang="en-US" dirty="0">
                <a:latin typeface="Times New Roman" panose="02020603050405020304" pitchFamily="18" charset="0"/>
                <a:cs typeface="Times New Roman" panose="02020603050405020304" pitchFamily="18" charset="0"/>
              </a:rPr>
              <a:t>https://d2l.ai/</a:t>
            </a:r>
          </a:p>
        </p:txBody>
      </p:sp>
      <p:sp>
        <p:nvSpPr>
          <p:cNvPr id="27" name="TextBox 26"/>
          <p:cNvSpPr txBox="1"/>
          <p:nvPr/>
        </p:nvSpPr>
        <p:spPr>
          <a:xfrm>
            <a:off x="8738631" y="6013140"/>
            <a:ext cx="2980303" cy="369332"/>
          </a:xfrm>
          <a:prstGeom prst="rect">
            <a:avLst/>
          </a:prstGeom>
          <a:noFill/>
        </p:spPr>
        <p:txBody>
          <a:bodyPr wrap="none" rtlCol="0">
            <a:spAutoFit/>
          </a:bodyPr>
          <a:lstStyle/>
          <a:p>
            <a:r>
              <a:rPr lang="en-US" altLang="ko-KR" dirty="0">
                <a:latin typeface="Times New Roman" panose="02020603050405020304" pitchFamily="18" charset="0"/>
                <a:cs typeface="Times New Roman" panose="02020603050405020304" pitchFamily="18" charset="0"/>
              </a:rPr>
              <a:t>Dive into Deep learning (free)</a:t>
            </a:r>
            <a:endParaRPr lang="ko-KR"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5083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7</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altLang="ko-Kore-KR" dirty="0"/>
              <a:t>ode</a:t>
            </a:r>
            <a:r>
              <a:rPr lang="en-US" dirty="0"/>
              <a:t>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Portfolio optimization</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386800" y="1677785"/>
            <a:ext cx="8699500" cy="369332"/>
          </a:xfrm>
          <a:prstGeom prst="rect">
            <a:avLst/>
          </a:prstGeom>
        </p:spPr>
        <p:txBody>
          <a:bodyPr wrap="square">
            <a:spAutoFit/>
          </a:bodyPr>
          <a:lstStyle/>
          <a:p>
            <a:r>
              <a:rPr lang="ko-KR" altLang="en-US" dirty="0" err="1">
                <a:latin typeface="Times New Roman" panose="02020603050405020304" pitchFamily="18" charset="0"/>
                <a:cs typeface="Times New Roman" panose="02020603050405020304" pitchFamily="18" charset="0"/>
              </a:rPr>
              <a:t>We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provide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example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code</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for</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min</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volatility</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portfolio</a:t>
            </a:r>
            <a:r>
              <a:rPr lang="ko-KR" altLang="en-US" dirty="0">
                <a:latin typeface="Times New Roman" panose="02020603050405020304" pitchFamily="18" charset="0"/>
                <a:cs typeface="Times New Roman" panose="02020603050405020304" pitchFamily="18" charset="0"/>
              </a:rPr>
              <a:t> and </a:t>
            </a:r>
            <a:r>
              <a:rPr lang="ko-KR" altLang="en-US" dirty="0" err="1">
                <a:latin typeface="Times New Roman" panose="02020603050405020304" pitchFamily="18" charset="0"/>
                <a:cs typeface="Times New Roman" panose="02020603050405020304" pitchFamily="18" charset="0"/>
              </a:rPr>
              <a:t>max</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return</a:t>
            </a:r>
            <a:r>
              <a:rPr lang="ko-KR" altLang="en-US" dirty="0">
                <a:latin typeface="Times New Roman" panose="02020603050405020304" pitchFamily="18" charset="0"/>
                <a:cs typeface="Times New Roman" panose="02020603050405020304" pitchFamily="18" charset="0"/>
              </a:rPr>
              <a:t> </a:t>
            </a:r>
            <a:r>
              <a:rPr lang="ko-KR" altLang="en-US" dirty="0" err="1">
                <a:latin typeface="Times New Roman" panose="02020603050405020304" pitchFamily="18" charset="0"/>
                <a:cs typeface="Times New Roman" panose="02020603050405020304" pitchFamily="18" charset="0"/>
              </a:rPr>
              <a:t>portfolio</a:t>
            </a:r>
            <a:r>
              <a:rPr lang="ko-KR" altLang="en-US" dirty="0">
                <a:latin typeface="Times New Roman" panose="02020603050405020304" pitchFamily="18" charset="0"/>
                <a:cs typeface="Times New Roman" panose="02020603050405020304" pitchFamily="18" charset="0"/>
              </a:rPr>
              <a:t>.</a:t>
            </a:r>
          </a:p>
        </p:txBody>
      </p:sp>
      <p:pic>
        <p:nvPicPr>
          <p:cNvPr id="12" name="그림 11"/>
          <p:cNvPicPr>
            <a:picLocks noChangeAspect="1"/>
          </p:cNvPicPr>
          <p:nvPr/>
        </p:nvPicPr>
        <p:blipFill>
          <a:blip r:embed="rId3"/>
          <a:stretch>
            <a:fillRect/>
          </a:stretch>
        </p:blipFill>
        <p:spPr>
          <a:xfrm>
            <a:off x="246202" y="2344493"/>
            <a:ext cx="5868219" cy="3610479"/>
          </a:xfrm>
          <a:prstGeom prst="rect">
            <a:avLst/>
          </a:prstGeom>
        </p:spPr>
      </p:pic>
      <p:pic>
        <p:nvPicPr>
          <p:cNvPr id="29" name="그림 28"/>
          <p:cNvPicPr>
            <a:picLocks noChangeAspect="1"/>
          </p:cNvPicPr>
          <p:nvPr/>
        </p:nvPicPr>
        <p:blipFill>
          <a:blip r:embed="rId4"/>
          <a:stretch>
            <a:fillRect/>
          </a:stretch>
        </p:blipFill>
        <p:spPr>
          <a:xfrm>
            <a:off x="6428454" y="2503202"/>
            <a:ext cx="5315692" cy="3848637"/>
          </a:xfrm>
          <a:prstGeom prst="rect">
            <a:avLst/>
          </a:prstGeom>
        </p:spPr>
      </p:pic>
      <p:sp>
        <p:nvSpPr>
          <p:cNvPr id="30" name="직사각형 29"/>
          <p:cNvSpPr/>
          <p:nvPr/>
        </p:nvSpPr>
        <p:spPr>
          <a:xfrm>
            <a:off x="494800" y="4584700"/>
            <a:ext cx="4930640" cy="1066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직사각형 30"/>
          <p:cNvSpPr/>
          <p:nvPr/>
        </p:nvSpPr>
        <p:spPr>
          <a:xfrm>
            <a:off x="6620980" y="3894120"/>
            <a:ext cx="4930640" cy="22526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134256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8</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altLang="ko-Kore-KR" dirty="0"/>
              <a:t>ode</a:t>
            </a:r>
            <a:r>
              <a:rPr lang="en-US" dirty="0"/>
              <a:t>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Portfolio optimization : </a:t>
              </a:r>
              <a:r>
                <a:rPr lang="en-US" altLang="ko-KR" sz="1400" b="1" dirty="0">
                  <a:solidFill>
                    <a:srgbClr val="FF0000"/>
                  </a:solidFill>
                  <a:latin typeface="Times New Roman" panose="02020603050405020304" pitchFamily="18" charset="0"/>
                  <a:cs typeface="Times New Roman" panose="02020603050405020304" pitchFamily="18" charset="0"/>
                </a:rPr>
                <a:t>Main task</a:t>
              </a:r>
              <a:endParaRPr lang="ko-KR" altLang="en-US" sz="1400" b="1" dirty="0">
                <a:solidFill>
                  <a:srgbClr val="FF0000"/>
                </a:solidFill>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386800" y="1677785"/>
            <a:ext cx="11551200" cy="369332"/>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The </a:t>
            </a:r>
            <a:r>
              <a:rPr lang="en-US" altLang="ko-KR" dirty="0">
                <a:solidFill>
                  <a:srgbClr val="FF0000"/>
                </a:solidFill>
                <a:latin typeface="Times New Roman" panose="02020603050405020304" pitchFamily="18" charset="0"/>
                <a:cs typeface="Times New Roman" panose="02020603050405020304" pitchFamily="18" charset="0"/>
              </a:rPr>
              <a:t>main task </a:t>
            </a:r>
            <a:r>
              <a:rPr lang="en-US" altLang="ko-KR" dirty="0">
                <a:latin typeface="Times New Roman" panose="02020603050405020304" pitchFamily="18" charset="0"/>
                <a:cs typeface="Times New Roman" panose="02020603050405020304" pitchFamily="18" charset="0"/>
              </a:rPr>
              <a:t>is to complete the following function and use it to generate mean-variance efficient portfolios.</a:t>
            </a:r>
            <a:endParaRPr lang="ko-KR" altLang="en-US" dirty="0">
              <a:latin typeface="Times New Roman" panose="02020603050405020304" pitchFamily="18" charset="0"/>
              <a:cs typeface="Times New Roman" panose="02020603050405020304" pitchFamily="18" charset="0"/>
            </a:endParaRPr>
          </a:p>
        </p:txBody>
      </p:sp>
      <p:pic>
        <p:nvPicPr>
          <p:cNvPr id="7" name="그림 6"/>
          <p:cNvPicPr>
            <a:picLocks noChangeAspect="1"/>
          </p:cNvPicPr>
          <p:nvPr/>
        </p:nvPicPr>
        <p:blipFill>
          <a:blip r:embed="rId3"/>
          <a:stretch>
            <a:fillRect/>
          </a:stretch>
        </p:blipFill>
        <p:spPr>
          <a:xfrm>
            <a:off x="2822238" y="2258450"/>
            <a:ext cx="6248190" cy="4480476"/>
          </a:xfrm>
          <a:prstGeom prst="rect">
            <a:avLst/>
          </a:prstGeom>
        </p:spPr>
      </p:pic>
    </p:spTree>
    <p:extLst>
      <p:ext uri="{BB962C8B-B14F-4D97-AF65-F5344CB8AC3E}">
        <p14:creationId xmlns:p14="http://schemas.microsoft.com/office/powerpoint/2010/main" val="2437455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번호 개체 틀 1"/>
          <p:cNvSpPr>
            <a:spLocks noGrp="1"/>
          </p:cNvSpPr>
          <p:nvPr>
            <p:ph type="sldNum" sz="quarter" idx="12"/>
          </p:nvPr>
        </p:nvSpPr>
        <p:spPr/>
        <p:txBody>
          <a:bodyPr/>
          <a:lstStyle/>
          <a:p>
            <a:fld id="{DDDBA984-CA68-47B1-A943-0379C5132657}" type="slidenum">
              <a:rPr lang="ko-KR" altLang="en-US" smtClean="0"/>
              <a:t>9</a:t>
            </a:fld>
            <a:endParaRPr lang="ko-KR" altLang="en-US" dirty="0"/>
          </a:p>
        </p:txBody>
      </p:sp>
      <p:sp>
        <p:nvSpPr>
          <p:cNvPr id="13" name="Title 1">
            <a:extLst>
              <a:ext uri="{FF2B5EF4-FFF2-40B4-BE49-F238E27FC236}">
                <a16:creationId xmlns:a16="http://schemas.microsoft.com/office/drawing/2014/main" id="{E22B33F7-5779-461A-9394-F563A4C87AF4}"/>
              </a:ext>
            </a:extLst>
          </p:cNvPr>
          <p:cNvSpPr txBox="1">
            <a:spLocks/>
          </p:cNvSpPr>
          <p:nvPr/>
        </p:nvSpPr>
        <p:spPr>
          <a:xfrm>
            <a:off x="0" y="410976"/>
            <a:ext cx="12029659" cy="471818"/>
          </a:xfrm>
          <a:prstGeom prst="rect">
            <a:avLst/>
          </a:prstGeom>
        </p:spPr>
        <p:txBody>
          <a:bodyPr rIns="36000" anchor="b" anchorCtr="0">
            <a:noAutofit/>
          </a:bodyPr>
          <a:lstStyle>
            <a:lvl1pPr algn="l" defTabSz="914400" rtl="0" eaLnBrk="1" latinLnBrk="1" hangingPunct="1">
              <a:lnSpc>
                <a:spcPct val="100000"/>
              </a:lnSpc>
              <a:spcBef>
                <a:spcPts val="300"/>
              </a:spcBef>
              <a:buNone/>
              <a:defRPr lang="en-GB" sz="2800" b="0" kern="1200" baseline="0" dirty="0">
                <a:solidFill>
                  <a:srgbClr val="004191"/>
                </a:solidFill>
                <a:latin typeface="Roboto Bk" pitchFamily="2" charset="0"/>
                <a:ea typeface="Sandoll 고딕Neo1 09 Heavy" pitchFamily="34" charset="-127"/>
                <a:cs typeface="Arial" pitchFamily="34" charset="0"/>
              </a:defRPr>
            </a:lvl1pPr>
          </a:lstStyle>
          <a:p>
            <a:r>
              <a:rPr lang="en-US" dirty="0"/>
              <a:t>Portfolio optimization </a:t>
            </a:r>
            <a:r>
              <a:rPr lang="en-US" altLang="ko-KR" dirty="0"/>
              <a:t>c</a:t>
            </a:r>
            <a:r>
              <a:rPr lang="en-US" altLang="ko-Kore-KR" dirty="0"/>
              <a:t>ode</a:t>
            </a:r>
            <a:r>
              <a:rPr lang="en-US" dirty="0"/>
              <a:t> tutorial</a:t>
            </a:r>
          </a:p>
        </p:txBody>
      </p:sp>
      <p:cxnSp>
        <p:nvCxnSpPr>
          <p:cNvPr id="15" name="직선 연결선 14">
            <a:extLst>
              <a:ext uri="{FF2B5EF4-FFF2-40B4-BE49-F238E27FC236}">
                <a16:creationId xmlns:a16="http://schemas.microsoft.com/office/drawing/2014/main" id="{D832B1C4-2764-4459-BA1A-56FECC1F63F1}"/>
              </a:ext>
            </a:extLst>
          </p:cNvPr>
          <p:cNvCxnSpPr/>
          <p:nvPr/>
        </p:nvCxnSpPr>
        <p:spPr>
          <a:xfrm>
            <a:off x="-2796" y="879340"/>
            <a:ext cx="5253643" cy="0"/>
          </a:xfrm>
          <a:prstGeom prst="line">
            <a:avLst/>
          </a:prstGeom>
          <a:ln>
            <a:solidFill>
              <a:srgbClr val="7C7C7C"/>
            </a:solidFill>
          </a:ln>
        </p:spPr>
        <p:style>
          <a:lnRef idx="1">
            <a:schemeClr val="accent1"/>
          </a:lnRef>
          <a:fillRef idx="0">
            <a:schemeClr val="accent1"/>
          </a:fillRef>
          <a:effectRef idx="0">
            <a:schemeClr val="accent1"/>
          </a:effectRef>
          <a:fontRef idx="minor">
            <a:schemeClr val="tx1"/>
          </a:fontRef>
        </p:style>
      </p:cxnSp>
      <p:cxnSp>
        <p:nvCxnSpPr>
          <p:cNvPr id="16" name="직선 연결선 15">
            <a:extLst>
              <a:ext uri="{FF2B5EF4-FFF2-40B4-BE49-F238E27FC236}">
                <a16:creationId xmlns:a16="http://schemas.microsoft.com/office/drawing/2014/main" id="{B1686791-2283-440A-B68B-B7529C1A93C7}"/>
              </a:ext>
            </a:extLst>
          </p:cNvPr>
          <p:cNvCxnSpPr/>
          <p:nvPr/>
        </p:nvCxnSpPr>
        <p:spPr>
          <a:xfrm>
            <a:off x="-2796" y="900983"/>
            <a:ext cx="5253643" cy="0"/>
          </a:xfrm>
          <a:prstGeom prst="line">
            <a:avLst/>
          </a:prstGeom>
          <a:ln>
            <a:solidFill>
              <a:srgbClr val="004191"/>
            </a:solidFill>
          </a:ln>
        </p:spPr>
        <p:style>
          <a:lnRef idx="1">
            <a:schemeClr val="accent1"/>
          </a:lnRef>
          <a:fillRef idx="0">
            <a:schemeClr val="accent1"/>
          </a:fillRef>
          <a:effectRef idx="0">
            <a:schemeClr val="accent1"/>
          </a:effectRef>
          <a:fontRef idx="minor">
            <a:schemeClr val="tx1"/>
          </a:fontRef>
        </p:style>
      </p:cxnSp>
      <p:grpSp>
        <p:nvGrpSpPr>
          <p:cNvPr id="11" name="Group 13">
            <a:extLst>
              <a:ext uri="{FF2B5EF4-FFF2-40B4-BE49-F238E27FC236}">
                <a16:creationId xmlns:a16="http://schemas.microsoft.com/office/drawing/2014/main" id="{627989FB-70D7-4651-8A08-4EA39371F470}"/>
              </a:ext>
            </a:extLst>
          </p:cNvPr>
          <p:cNvGrpSpPr/>
          <p:nvPr/>
        </p:nvGrpSpPr>
        <p:grpSpPr>
          <a:xfrm>
            <a:off x="161180" y="1034451"/>
            <a:ext cx="12030820" cy="432000"/>
            <a:chOff x="495300" y="1784999"/>
            <a:chExt cx="12030820" cy="432000"/>
          </a:xfrm>
        </p:grpSpPr>
        <p:grpSp>
          <p:nvGrpSpPr>
            <p:cNvPr id="17" name="Group 12">
              <a:extLst>
                <a:ext uri="{FF2B5EF4-FFF2-40B4-BE49-F238E27FC236}">
                  <a16:creationId xmlns:a16="http://schemas.microsoft.com/office/drawing/2014/main" id="{0474F349-E7DF-4B93-8188-838B1148375C}"/>
                </a:ext>
              </a:extLst>
            </p:cNvPr>
            <p:cNvGrpSpPr/>
            <p:nvPr/>
          </p:nvGrpSpPr>
          <p:grpSpPr>
            <a:xfrm>
              <a:off x="504920" y="1784999"/>
              <a:ext cx="432000" cy="432000"/>
              <a:chOff x="612920" y="2122694"/>
              <a:chExt cx="432000" cy="432000"/>
            </a:xfrm>
          </p:grpSpPr>
          <p:grpSp>
            <p:nvGrpSpPr>
              <p:cNvPr id="20" name="Group 10">
                <a:extLst>
                  <a:ext uri="{FF2B5EF4-FFF2-40B4-BE49-F238E27FC236}">
                    <a16:creationId xmlns:a16="http://schemas.microsoft.com/office/drawing/2014/main" id="{FC528549-F8E9-43B7-A09C-A0A89723E856}"/>
                  </a:ext>
                </a:extLst>
              </p:cNvPr>
              <p:cNvGrpSpPr/>
              <p:nvPr/>
            </p:nvGrpSpPr>
            <p:grpSpPr>
              <a:xfrm>
                <a:off x="612920" y="2122694"/>
                <a:ext cx="432000" cy="432000"/>
                <a:chOff x="733715" y="2415536"/>
                <a:chExt cx="432000" cy="432000"/>
              </a:xfrm>
            </p:grpSpPr>
            <p:sp>
              <p:nvSpPr>
                <p:cNvPr id="22" name="Rectangle: Rounded Corners 5">
                  <a:extLst>
                    <a:ext uri="{FF2B5EF4-FFF2-40B4-BE49-F238E27FC236}">
                      <a16:creationId xmlns:a16="http://schemas.microsoft.com/office/drawing/2014/main" id="{759E3738-DBE7-478A-AD50-4A9CAE56ACFD}"/>
                    </a:ext>
                  </a:extLst>
                </p:cNvPr>
                <p:cNvSpPr/>
                <p:nvPr/>
              </p:nvSpPr>
              <p:spPr>
                <a:xfrm>
                  <a:off x="733715" y="2415536"/>
                  <a:ext cx="216000" cy="432000"/>
                </a:xfrm>
                <a:prstGeom prst="rect">
                  <a:avLst/>
                </a:prstGeom>
                <a:solidFill>
                  <a:srgbClr val="1487C8"/>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sp>
              <p:nvSpPr>
                <p:cNvPr id="23" name="Rectangle: Rounded Corners 5">
                  <a:extLst>
                    <a:ext uri="{FF2B5EF4-FFF2-40B4-BE49-F238E27FC236}">
                      <a16:creationId xmlns:a16="http://schemas.microsoft.com/office/drawing/2014/main" id="{F25AB3E4-BFA8-4039-9FE5-8D41D1646F6F}"/>
                    </a:ext>
                  </a:extLst>
                </p:cNvPr>
                <p:cNvSpPr/>
                <p:nvPr/>
              </p:nvSpPr>
              <p:spPr>
                <a:xfrm>
                  <a:off x="949715" y="2415536"/>
                  <a:ext cx="216000" cy="432000"/>
                </a:xfrm>
                <a:prstGeom prst="rect">
                  <a:avLst/>
                </a:prstGeom>
                <a:solidFill>
                  <a:srgbClr val="7C7C7C"/>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endParaRPr lang="ko-KR" altLang="en-US" sz="1400" b="1" dirty="0">
                    <a:solidFill>
                      <a:schemeClr val="tx1"/>
                    </a:solidFill>
                    <a:latin typeface="Roboto Cn" pitchFamily="2" charset="0"/>
                    <a:ea typeface="맑은 고딕" panose="020B0503020000020004" pitchFamily="50" charset="-127"/>
                  </a:endParaRPr>
                </a:p>
              </p:txBody>
            </p:sp>
          </p:grpSp>
          <p:sp>
            <p:nvSpPr>
              <p:cNvPr id="21" name="Rectangle: Rounded Corners 5">
                <a:extLst>
                  <a:ext uri="{FF2B5EF4-FFF2-40B4-BE49-F238E27FC236}">
                    <a16:creationId xmlns:a16="http://schemas.microsoft.com/office/drawing/2014/main" id="{8CF29A96-CD44-4305-9DEA-58E8ECFE7160}"/>
                  </a:ext>
                </a:extLst>
              </p:cNvPr>
              <p:cNvSpPr/>
              <p:nvPr/>
            </p:nvSpPr>
            <p:spPr>
              <a:xfrm>
                <a:off x="648920" y="2158694"/>
                <a:ext cx="360000" cy="360000"/>
              </a:xfrm>
              <a:prstGeom prst="rect">
                <a:avLst/>
              </a:prstGeom>
              <a:solidFill>
                <a:srgbClr val="00419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algn="ctr"/>
                <a:r>
                  <a:rPr lang="en-US" altLang="ko-KR" sz="1400" b="1" dirty="0">
                    <a:solidFill>
                      <a:schemeClr val="bg1"/>
                    </a:solidFill>
                    <a:latin typeface="Roboto Cn" pitchFamily="2" charset="0"/>
                    <a:ea typeface="Roboto Cn" pitchFamily="2" charset="0"/>
                  </a:rPr>
                  <a:t>1</a:t>
                </a:r>
                <a:endParaRPr lang="ko-KR" altLang="en-US" sz="1400" b="1" dirty="0">
                  <a:solidFill>
                    <a:schemeClr val="bg1"/>
                  </a:solidFill>
                  <a:latin typeface="Roboto Cn" pitchFamily="2" charset="0"/>
                  <a:ea typeface="맑은 고딕" panose="020B0503020000020004" pitchFamily="50" charset="-127"/>
                </a:endParaRPr>
              </a:p>
            </p:txBody>
          </p:sp>
        </p:grpSp>
        <p:sp>
          <p:nvSpPr>
            <p:cNvPr id="18" name="TextBox 17">
              <a:extLst>
                <a:ext uri="{FF2B5EF4-FFF2-40B4-BE49-F238E27FC236}">
                  <a16:creationId xmlns:a16="http://schemas.microsoft.com/office/drawing/2014/main" id="{7D671E4A-C5E8-4173-802E-0E8EE1A18417}"/>
                </a:ext>
              </a:extLst>
            </p:cNvPr>
            <p:cNvSpPr txBox="1"/>
            <p:nvPr/>
          </p:nvSpPr>
          <p:spPr>
            <a:xfrm>
              <a:off x="900920" y="1820999"/>
              <a:ext cx="11625200" cy="309958"/>
            </a:xfrm>
            <a:prstGeom prst="rect">
              <a:avLst/>
            </a:prstGeom>
            <a:noFill/>
          </p:spPr>
          <p:txBody>
            <a:bodyPr wrap="square" lIns="90000" tIns="46800" rIns="36000" bIns="46800" rtlCol="0">
              <a:spAutoFit/>
            </a:bodyPr>
            <a:lstStyle/>
            <a:p>
              <a:r>
                <a:rPr lang="en-US" altLang="ko-KR" sz="1400" b="1" dirty="0">
                  <a:latin typeface="Times New Roman" panose="02020603050405020304" pitchFamily="18" charset="0"/>
                  <a:cs typeface="Times New Roman" panose="02020603050405020304" pitchFamily="18" charset="0"/>
                </a:rPr>
                <a:t>Tutorial overview – Portfolio optimization</a:t>
              </a:r>
              <a:endParaRPr lang="ko-KR" altLang="en-US" sz="1400" b="1" dirty="0">
                <a:latin typeface="Times New Roman" panose="02020603050405020304" pitchFamily="18" charset="0"/>
                <a:cs typeface="Times New Roman" panose="02020603050405020304" pitchFamily="18" charset="0"/>
              </a:endParaRPr>
            </a:p>
          </p:txBody>
        </p:sp>
        <p:cxnSp>
          <p:nvCxnSpPr>
            <p:cNvPr id="19" name="Straight Connector 7">
              <a:extLst>
                <a:ext uri="{FF2B5EF4-FFF2-40B4-BE49-F238E27FC236}">
                  <a16:creationId xmlns:a16="http://schemas.microsoft.com/office/drawing/2014/main" id="{B8BB3BE8-CD68-4952-8538-D125C553D898}"/>
                </a:ext>
              </a:extLst>
            </p:cNvPr>
            <p:cNvCxnSpPr>
              <a:cxnSpLocks/>
            </p:cNvCxnSpPr>
            <p:nvPr/>
          </p:nvCxnSpPr>
          <p:spPr>
            <a:xfrm>
              <a:off x="495300" y="2216999"/>
              <a:ext cx="8121445" cy="0"/>
            </a:xfrm>
            <a:prstGeom prst="line">
              <a:avLst/>
            </a:prstGeom>
            <a:ln w="19050">
              <a:solidFill>
                <a:schemeClr val="bg2">
                  <a:lumMod val="2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 name="직사각형 2"/>
          <p:cNvSpPr/>
          <p:nvPr/>
        </p:nvSpPr>
        <p:spPr>
          <a:xfrm>
            <a:off x="5425440" y="0"/>
            <a:ext cx="632460" cy="1828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386800" y="1677785"/>
            <a:ext cx="11551200" cy="646331"/>
          </a:xfrm>
          <a:prstGeom prst="rect">
            <a:avLst/>
          </a:prstGeom>
        </p:spPr>
        <p:txBody>
          <a:bodyPr wrap="square">
            <a:spAutoFit/>
          </a:bodyPr>
          <a:lstStyle/>
          <a:p>
            <a:r>
              <a:rPr lang="en-US" altLang="ko-KR" dirty="0">
                <a:latin typeface="Times New Roman" panose="02020603050405020304" pitchFamily="18" charset="0"/>
                <a:cs typeface="Times New Roman" panose="02020603050405020304" pitchFamily="18" charset="0"/>
              </a:rPr>
              <a:t>The answers to the following portfolio optimization problems can be found in the provided tutorial file.</a:t>
            </a:r>
          </a:p>
          <a:p>
            <a:r>
              <a:rPr lang="en-US" altLang="ko-KR" dirty="0">
                <a:latin typeface="Times New Roman" panose="02020603050405020304" pitchFamily="18" charset="0"/>
                <a:cs typeface="Times New Roman" panose="02020603050405020304" pitchFamily="18" charset="0"/>
              </a:rPr>
              <a:t> If you have solved the main problem correctly, you will get the same results as in the tutorial file.</a:t>
            </a:r>
            <a:endParaRPr lang="ko-KR" altLang="en-US" dirty="0">
              <a:latin typeface="Times New Roman" panose="02020603050405020304" pitchFamily="18" charset="0"/>
              <a:cs typeface="Times New Roman" panose="02020603050405020304" pitchFamily="18" charset="0"/>
            </a:endParaRPr>
          </a:p>
        </p:txBody>
      </p:sp>
      <p:pic>
        <p:nvPicPr>
          <p:cNvPr id="5" name="그림 4"/>
          <p:cNvPicPr>
            <a:picLocks noChangeAspect="1"/>
          </p:cNvPicPr>
          <p:nvPr/>
        </p:nvPicPr>
        <p:blipFill>
          <a:blip r:embed="rId3"/>
          <a:stretch>
            <a:fillRect/>
          </a:stretch>
        </p:blipFill>
        <p:spPr>
          <a:xfrm>
            <a:off x="1568660" y="2563943"/>
            <a:ext cx="8719152" cy="3667466"/>
          </a:xfrm>
          <a:prstGeom prst="rect">
            <a:avLst/>
          </a:prstGeom>
        </p:spPr>
      </p:pic>
    </p:spTree>
    <p:extLst>
      <p:ext uri="{BB962C8B-B14F-4D97-AF65-F5344CB8AC3E}">
        <p14:creationId xmlns:p14="http://schemas.microsoft.com/office/powerpoint/2010/main" val="3382537053"/>
      </p:ext>
    </p:extLst>
  </p:cSld>
  <p:clrMapOvr>
    <a:masterClrMapping/>
  </p:clrMapOvr>
</p:sld>
</file>

<file path=ppt/theme/theme1.xml><?xml version="1.0" encoding="utf-8"?>
<a:theme xmlns:a="http://schemas.openxmlformats.org/drawingml/2006/main" name="Office 테마">
  <a:themeElements>
    <a:clrScheme name="Office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4551</TotalTime>
  <Words>860</Words>
  <Application>Microsoft Macintosh PowerPoint</Application>
  <PresentationFormat>Widescreen</PresentationFormat>
  <Paragraphs>133</Paragraphs>
  <Slides>16</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Times New Roman</vt:lpstr>
      <vt:lpstr>Calibri</vt:lpstr>
      <vt:lpstr>Wingdings</vt:lpstr>
      <vt:lpstr>Roboto Bk</vt:lpstr>
      <vt:lpstr>맑은 고딕</vt:lpstr>
      <vt:lpstr>Webdings</vt:lpstr>
      <vt:lpstr>Calibri Light</vt:lpstr>
      <vt:lpstr>Roboto Cn</vt:lpstr>
      <vt:lpstr>Arial</vt:lpstr>
      <vt:lpstr>Office 테마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최 인수</dc:creator>
  <cp:lastModifiedBy>(교원) 이용재 (산업공학과)</cp:lastModifiedBy>
  <cp:revision>203</cp:revision>
  <dcterms:created xsi:type="dcterms:W3CDTF">2018-11-06T01:27:34Z</dcterms:created>
  <dcterms:modified xsi:type="dcterms:W3CDTF">2023-05-03T05:08:59Z</dcterms:modified>
</cp:coreProperties>
</file>

<file path=docProps/thumbnail.jpeg>
</file>